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notesMasterIdLst>
    <p:notesMasterId r:id="rId15"/>
  </p:notesMasterIdLst>
  <p:sldIdLst>
    <p:sldId id="351" r:id="rId2"/>
    <p:sldId id="352" r:id="rId3"/>
    <p:sldId id="586" r:id="rId4"/>
    <p:sldId id="587" r:id="rId5"/>
    <p:sldId id="421" r:id="rId6"/>
    <p:sldId id="364" r:id="rId7"/>
    <p:sldId id="260" r:id="rId8"/>
    <p:sldId id="262" r:id="rId9"/>
    <p:sldId id="264" r:id="rId10"/>
    <p:sldId id="266" r:id="rId11"/>
    <p:sldId id="355" r:id="rId12"/>
    <p:sldId id="581" r:id="rId13"/>
    <p:sldId id="259" r:id="rId14"/>
  </p:sldIdLst>
  <p:sldSz cx="9144000" cy="5143500" type="screen16x9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8F4FF"/>
    <a:srgbClr val="33CCFF"/>
    <a:srgbClr val="DBD8CF"/>
    <a:srgbClr val="C9C8B7"/>
    <a:srgbClr val="B9B799"/>
    <a:srgbClr val="A2FAD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361" autoAdjust="0"/>
    <p:restoredTop sz="87143" autoAdjust="0"/>
  </p:normalViewPr>
  <p:slideViewPr>
    <p:cSldViewPr>
      <p:cViewPr varScale="1">
        <p:scale>
          <a:sx n="148" d="100"/>
          <a:sy n="148" d="100"/>
        </p:scale>
        <p:origin x="520" y="17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116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70D2F6-41A1-4FB9-8DEA-0C65FD35AB0D}" type="datetimeFigureOut">
              <a:rPr lang="zh-CN" altLang="en-US" smtClean="0"/>
              <a:t>2024/2/17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1221B5-E10A-485A-AB8F-213CB661A8F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78747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7475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ea typeface="宋体" pitchFamily="2" charset="-122"/>
            </a:endParaRPr>
          </a:p>
        </p:txBody>
      </p:sp>
      <p:sp>
        <p:nvSpPr>
          <p:cNvPr id="7475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fld id="{3CCA2CD1-5B5B-4822-8790-B09C6F517DF1}" type="slidenum">
              <a:rPr lang="en-US" altLang="zh-CN" smtClean="0"/>
              <a:pPr eaLnBrk="1" hangingPunct="1"/>
              <a:t>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402090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8704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704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fld id="{BF70759F-7572-486B-878B-6903A9D3349F}" type="slidenum">
              <a:rPr lang="en-US" altLang="zh-CN" smtClean="0"/>
              <a:pPr eaLnBrk="1" hangingPunct="1"/>
              <a:t>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352631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7782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782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fld id="{FBB92A21-6699-4B41-9526-16D94E083675}" type="slidenum">
              <a:rPr lang="en-US" altLang="zh-CN" smtClean="0"/>
              <a:pPr eaLnBrk="1" hangingPunct="1"/>
              <a:t>11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977043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标题幻灯片">
    <p:bg>
      <p:bgPr>
        <a:blipFill dpi="0" rotWithShape="1">
          <a:blip r:embed="rId2">
            <a:alphaModFix amt="23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Sketch pressure="77"/>
                    </a14:imgEffect>
                  </a14:imgLayer>
                </a14:imgProps>
              </a:ext>
            </a:extLst>
          </a:blip>
          <a:srcRect/>
          <a:tile tx="-31750" ty="-31750" sx="40000" sy="40000" flip="none" algn="ctr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单圆角矩形 6"/>
          <p:cNvSpPr/>
          <p:nvPr userDrawn="1"/>
        </p:nvSpPr>
        <p:spPr>
          <a:xfrm>
            <a:off x="-34456" y="1059583"/>
            <a:ext cx="6084168" cy="1982405"/>
          </a:xfrm>
          <a:prstGeom prst="round1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7462" y="1271654"/>
            <a:ext cx="5490645" cy="1558265"/>
          </a:xfrm>
        </p:spPr>
        <p:txBody>
          <a:bodyPr anchor="ctr"/>
          <a:lstStyle>
            <a:lvl1pPr algn="l">
              <a:defRPr sz="4050" b="0" baseline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891319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>
      <p:bgPr>
        <a:blipFill dpi="0" rotWithShape="1">
          <a:blip r:embed="rId2">
            <a:alphaModFix amt="23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Sketch pressure="77"/>
                    </a14:imgEffect>
                  </a14:imgLayer>
                </a14:imgProps>
              </a:ext>
            </a:extLst>
          </a:blip>
          <a:srcRect/>
          <a:tile tx="-31750" ty="-31750" sx="40000" sy="40000" flip="none" algn="ctr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 userDrawn="1"/>
        </p:nvSpPr>
        <p:spPr>
          <a:xfrm>
            <a:off x="571472" y="589346"/>
            <a:ext cx="8143932" cy="1982405"/>
          </a:xfrm>
          <a:prstGeom prst="roundRect">
            <a:avLst>
              <a:gd name="adj" fmla="val 6209"/>
            </a:avLst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757238" y="735546"/>
            <a:ext cx="7772400" cy="1674186"/>
          </a:xfrm>
        </p:spPr>
        <p:txBody>
          <a:bodyPr anchor="t"/>
          <a:lstStyle>
            <a:lvl1pPr algn="ctr">
              <a:defRPr sz="2100" b="0" baseline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443038" y="2895786"/>
            <a:ext cx="6400800" cy="1404156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 baseline="0">
                <a:solidFill>
                  <a:schemeClr val="tx1"/>
                </a:solidFill>
                <a:latin typeface="Cambria" pitchFamily="18" charset="0"/>
              </a:defRPr>
            </a:lvl1pPr>
            <a:lvl2pPr marL="3428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4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3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14" name="矩形 13"/>
          <p:cNvSpPr/>
          <p:nvPr userDrawn="1"/>
        </p:nvSpPr>
        <p:spPr>
          <a:xfrm>
            <a:off x="-36512" y="4948014"/>
            <a:ext cx="9216000" cy="216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</p:spTree>
    <p:extLst>
      <p:ext uri="{BB962C8B-B14F-4D97-AF65-F5344CB8AC3E}">
        <p14:creationId xmlns:p14="http://schemas.microsoft.com/office/powerpoint/2010/main" val="684418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0" name="页脚占位符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18ED7-1FAF-4BEC-A906-EB6564C334E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26728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8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8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" name="日期占位符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1" name="页脚占位符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2" name="灯片编号占位符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18ED7-1FAF-4BEC-A906-EB6564C334E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64611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9" name="日期占位符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0" name="页脚占位符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18ED7-1FAF-4BEC-A906-EB6564C334E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33399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18ED7-1FAF-4BEC-A906-EB6564C334E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37855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 userDrawn="1"/>
        </p:nvCxnSpPr>
        <p:spPr>
          <a:xfrm>
            <a:off x="539750" y="1653779"/>
            <a:ext cx="80645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1815667"/>
            <a:ext cx="7772400" cy="1021556"/>
          </a:xfrm>
        </p:spPr>
        <p:txBody>
          <a:bodyPr anchor="t"/>
          <a:lstStyle>
            <a:lvl1pPr algn="l">
              <a:defRPr sz="3000" b="1" cap="all">
                <a:latin typeface="黑体" pitchFamily="49" charset="-122"/>
                <a:ea typeface="黑体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681540"/>
            <a:ext cx="7772400" cy="81009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  <a:latin typeface="宋体" pitchFamily="2" charset="-122"/>
                <a:ea typeface="宋体" pitchFamily="2" charset="-122"/>
              </a:defRPr>
            </a:lvl1pPr>
            <a:lvl2pPr marL="342892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675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348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132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E3251F-532F-4C44-9527-1319B6B3796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26186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流程图: 延期 21"/>
          <p:cNvSpPr/>
          <p:nvPr userDrawn="1"/>
        </p:nvSpPr>
        <p:spPr>
          <a:xfrm rot="16200000">
            <a:off x="4420251" y="419751"/>
            <a:ext cx="303498" cy="9144000"/>
          </a:xfrm>
          <a:prstGeom prst="flowChartDelay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/>
          </a:p>
        </p:txBody>
      </p:sp>
      <p:sp>
        <p:nvSpPr>
          <p:cNvPr id="20" name="矩形 19"/>
          <p:cNvSpPr/>
          <p:nvPr userDrawn="1"/>
        </p:nvSpPr>
        <p:spPr>
          <a:xfrm>
            <a:off x="0" y="0"/>
            <a:ext cx="9144000" cy="594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107504" y="105708"/>
            <a:ext cx="6817128" cy="4138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07504" y="845073"/>
            <a:ext cx="8784976" cy="39409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107504" y="4948014"/>
            <a:ext cx="2026096" cy="189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aseline="0">
                <a:solidFill>
                  <a:schemeClr val="tx1">
                    <a:tint val="75000"/>
                  </a:schemeClr>
                </a:solidFill>
                <a:latin typeface="Tahoma" pitchFamily="34" charset="0"/>
                <a:ea typeface="新宋体" pitchFamily="49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6012160" y="4925087"/>
            <a:ext cx="2895600" cy="19548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aseline="0">
                <a:solidFill>
                  <a:schemeClr val="tx1">
                    <a:tint val="75000"/>
                  </a:schemeClr>
                </a:solidFill>
                <a:latin typeface="Tahoma" pitchFamily="34" charset="0"/>
                <a:ea typeface="微软雅黑" pitchFamily="34" charset="-122"/>
              </a:defRPr>
            </a:lvl1pPr>
          </a:lstStyle>
          <a:p>
            <a:endParaRPr lang="zh-CN" altLang="en-US" dirty="0"/>
          </a:p>
        </p:txBody>
      </p:sp>
      <p:pic>
        <p:nvPicPr>
          <p:cNvPr id="1026" name="Picture 2" descr="C:\Users\Administrator\Desktop\REINS.png"/>
          <p:cNvPicPr>
            <a:picLocks noChangeAspect="1" noChangeArrowheads="1"/>
          </p:cNvPicPr>
          <p:nvPr userDrawn="1"/>
        </p:nvPicPr>
        <p:blipFill>
          <a:blip r:embed="rId9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4816" y="56258"/>
            <a:ext cx="1691680" cy="355253"/>
          </a:xfrm>
          <a:prstGeom prst="rect">
            <a:avLst/>
          </a:prstGeom>
          <a:noFill/>
          <a:ln w="9525">
            <a:noFill/>
            <a:prstDash val="soli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/>
          <p:cNvSpPr txBox="1"/>
          <p:nvPr userDrawn="1"/>
        </p:nvSpPr>
        <p:spPr>
          <a:xfrm>
            <a:off x="6876256" y="400404"/>
            <a:ext cx="2232248" cy="196208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zh-CN" sz="675" dirty="0" err="1">
                <a:solidFill>
                  <a:schemeClr val="bg1"/>
                </a:solidFill>
                <a:effectLst/>
                <a:latin typeface="Cambria" pitchFamily="18" charset="0"/>
              </a:rPr>
              <a:t>REliable</a:t>
            </a:r>
            <a:r>
              <a:rPr lang="en-US" altLang="zh-CN" sz="675" dirty="0">
                <a:solidFill>
                  <a:schemeClr val="bg1"/>
                </a:solidFill>
                <a:effectLst/>
                <a:latin typeface="Cambria" pitchFamily="18" charset="0"/>
              </a:rPr>
              <a:t>, </a:t>
            </a:r>
            <a:r>
              <a:rPr lang="en-US" altLang="zh-CN" sz="675" dirty="0" err="1">
                <a:solidFill>
                  <a:schemeClr val="bg1"/>
                </a:solidFill>
                <a:effectLst/>
                <a:latin typeface="Cambria" pitchFamily="18" charset="0"/>
              </a:rPr>
              <a:t>INtelligent</a:t>
            </a:r>
            <a:r>
              <a:rPr lang="en-US" altLang="zh-CN" sz="675" baseline="0" dirty="0">
                <a:solidFill>
                  <a:schemeClr val="bg1"/>
                </a:solidFill>
                <a:effectLst/>
                <a:latin typeface="Cambria" pitchFamily="18" charset="0"/>
              </a:rPr>
              <a:t> &amp; Scalable Systems</a:t>
            </a:r>
            <a:endParaRPr lang="zh-CN" altLang="en-US" sz="675" dirty="0">
              <a:solidFill>
                <a:schemeClr val="bg1"/>
              </a:solidFill>
              <a:effectLst/>
              <a:latin typeface="Cambria" pitchFamily="18" charset="0"/>
            </a:endParaRPr>
          </a:p>
        </p:txBody>
      </p:sp>
      <p:sp>
        <p:nvSpPr>
          <p:cNvPr id="31" name="矩形 30"/>
          <p:cNvSpPr/>
          <p:nvPr userDrawn="1"/>
        </p:nvSpPr>
        <p:spPr>
          <a:xfrm>
            <a:off x="6191250" y="575074"/>
            <a:ext cx="2952750" cy="10715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zh-CN" altLang="en-US" sz="600" dirty="0">
                <a:latin typeface="微软雅黑" pitchFamily="34" charset="-122"/>
                <a:ea typeface="微软雅黑" pitchFamily="34" charset="-122"/>
              </a:rPr>
              <a:t>                               </a:t>
            </a:r>
            <a:endParaRPr lang="zh-CN" altLang="en-US" sz="600" dirty="0">
              <a:solidFill>
                <a:schemeClr val="bg1"/>
              </a:solidFill>
              <a:effectLst/>
              <a:latin typeface="Cambria" pitchFamily="18" charset="0"/>
            </a:endParaRPr>
          </a:p>
        </p:txBody>
      </p:sp>
      <p:sp>
        <p:nvSpPr>
          <p:cNvPr id="32" name="矩形 31"/>
          <p:cNvSpPr/>
          <p:nvPr userDrawn="1"/>
        </p:nvSpPr>
        <p:spPr>
          <a:xfrm>
            <a:off x="4643438" y="575074"/>
            <a:ext cx="1619250" cy="10715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6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3" name="矩形 32"/>
          <p:cNvSpPr/>
          <p:nvPr userDrawn="1"/>
        </p:nvSpPr>
        <p:spPr>
          <a:xfrm>
            <a:off x="3286125" y="575074"/>
            <a:ext cx="1403350" cy="10715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6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4" name="矩形 33"/>
          <p:cNvSpPr/>
          <p:nvPr userDrawn="1"/>
        </p:nvSpPr>
        <p:spPr>
          <a:xfrm>
            <a:off x="2143125" y="575074"/>
            <a:ext cx="1187450" cy="10715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6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5" name="矩形 34"/>
          <p:cNvSpPr/>
          <p:nvPr userDrawn="1"/>
        </p:nvSpPr>
        <p:spPr>
          <a:xfrm>
            <a:off x="1214438" y="575074"/>
            <a:ext cx="971550" cy="10715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6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6" name="矩形 35"/>
          <p:cNvSpPr/>
          <p:nvPr userDrawn="1"/>
        </p:nvSpPr>
        <p:spPr>
          <a:xfrm>
            <a:off x="500063" y="575074"/>
            <a:ext cx="755650" cy="10715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6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7" name="矩形 36"/>
          <p:cNvSpPr/>
          <p:nvPr userDrawn="1"/>
        </p:nvSpPr>
        <p:spPr>
          <a:xfrm>
            <a:off x="0" y="573883"/>
            <a:ext cx="539750" cy="10834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6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4067944" y="4894010"/>
            <a:ext cx="1008112" cy="2341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0" b="1" baseline="0">
                <a:solidFill>
                  <a:schemeClr val="bg1"/>
                </a:solidFill>
                <a:latin typeface="Tahoma" pitchFamily="34" charset="0"/>
                <a:ea typeface="微软雅黑" pitchFamily="34" charset="-122"/>
              </a:defRPr>
            </a:lvl1pPr>
          </a:lstStyle>
          <a:p>
            <a:fld id="{CB818ED7-1FAF-4BEC-A906-EB6564C334E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29226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49" r:id="rId2"/>
    <p:sldLayoutId id="2147483650" r:id="rId3"/>
    <p:sldLayoutId id="2147483653" r:id="rId4"/>
    <p:sldLayoutId id="2147483654" r:id="rId5"/>
    <p:sldLayoutId id="2147483655" r:id="rId6"/>
    <p:sldLayoutId id="2147483658" r:id="rId7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hdr="0" ftr="0" dt="0"/>
  <p:txStyles>
    <p:titleStyle>
      <a:lvl1pPr algn="l" defTabSz="685783" rtl="0" eaLnBrk="1" latinLnBrk="0" hangingPunct="1">
        <a:spcBef>
          <a:spcPct val="0"/>
        </a:spcBef>
        <a:buNone/>
        <a:defRPr sz="2400" b="0" kern="1200" baseline="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Tahoma" pitchFamily="34" charset="0"/>
          <a:ea typeface="微软雅黑" pitchFamily="34" charset="-122"/>
          <a:cs typeface="Tahoma" pitchFamily="34" charset="0"/>
        </a:defRPr>
      </a:lvl1pPr>
    </p:titleStyle>
    <p:bodyStyle>
      <a:lvl1pPr marL="257168" indent="-257168" algn="l" defTabSz="685783" rtl="0" eaLnBrk="1" latinLnBrk="0" hangingPunct="1">
        <a:spcBef>
          <a:spcPct val="20000"/>
        </a:spcBef>
        <a:buFont typeface="Arial" pitchFamily="34" charset="0"/>
        <a:buChar char="•"/>
        <a:defRPr sz="1800" kern="1200" baseline="0">
          <a:solidFill>
            <a:schemeClr val="tx1"/>
          </a:solidFill>
          <a:latin typeface="Cambria" pitchFamily="18" charset="0"/>
          <a:ea typeface="新宋体" pitchFamily="49" charset="-122"/>
          <a:cs typeface="+mn-cs"/>
        </a:defRPr>
      </a:lvl1pPr>
      <a:lvl2pPr marL="557199" indent="-214308" algn="l" defTabSz="685783" rtl="0" eaLnBrk="1" latinLnBrk="0" hangingPunct="1">
        <a:spcBef>
          <a:spcPct val="20000"/>
        </a:spcBef>
        <a:buFont typeface="Arial" pitchFamily="34" charset="0"/>
        <a:buChar char="–"/>
        <a:defRPr sz="1500" kern="1200" baseline="0">
          <a:solidFill>
            <a:schemeClr val="tx1"/>
          </a:solidFill>
          <a:latin typeface="Cambria" pitchFamily="18" charset="0"/>
          <a:ea typeface="新宋体" pitchFamily="49" charset="-122"/>
          <a:cs typeface="+mn-cs"/>
        </a:defRPr>
      </a:lvl2pPr>
      <a:lvl3pPr marL="857228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350" kern="1200" baseline="0">
          <a:solidFill>
            <a:schemeClr val="tx1"/>
          </a:solidFill>
          <a:latin typeface="Cambria" pitchFamily="18" charset="0"/>
          <a:ea typeface="新宋体" pitchFamily="49" charset="-122"/>
          <a:cs typeface="+mn-cs"/>
        </a:defRPr>
      </a:lvl3pPr>
      <a:lvl4pPr marL="1200120" indent="-171446" algn="l" defTabSz="685783" rtl="0" eaLnBrk="1" latinLnBrk="0" hangingPunct="1">
        <a:spcBef>
          <a:spcPct val="20000"/>
        </a:spcBef>
        <a:buFont typeface="Arial" pitchFamily="34" charset="0"/>
        <a:buChar char="–"/>
        <a:defRPr sz="1200" kern="1200" baseline="0">
          <a:solidFill>
            <a:schemeClr val="tx1"/>
          </a:solidFill>
          <a:latin typeface="Cambria" pitchFamily="18" charset="0"/>
          <a:ea typeface="新宋体" pitchFamily="49" charset="-122"/>
          <a:cs typeface="+mn-cs"/>
        </a:defRPr>
      </a:lvl4pPr>
      <a:lvl5pPr marL="1543012" indent="-171446" algn="l" defTabSz="685783" rtl="0" eaLnBrk="1" latinLnBrk="0" hangingPunct="1">
        <a:spcBef>
          <a:spcPct val="20000"/>
        </a:spcBef>
        <a:buFont typeface="Arial" pitchFamily="34" charset="0"/>
        <a:buChar char="»"/>
        <a:defRPr sz="1200" kern="1200" baseline="0">
          <a:solidFill>
            <a:schemeClr val="tx1"/>
          </a:solidFill>
          <a:latin typeface="Cambria" pitchFamily="18" charset="0"/>
          <a:ea typeface="新宋体" pitchFamily="49" charset="-122"/>
          <a:cs typeface="+mn-cs"/>
        </a:defRPr>
      </a:lvl5pPr>
      <a:lvl6pPr marL="1885903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mailto:chen-hp@sjtu.edu.cn" TargetMode="Externa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mailto:insular_oasis@sjtu.edu.cn" TargetMode="External"/><Relationship Id="rId3" Type="http://schemas.openxmlformats.org/officeDocument/2006/relationships/hyperlink" Target="mailto:chen-hp@sjtu.edu.cn" TargetMode="External"/><Relationship Id="rId7" Type="http://schemas.openxmlformats.org/officeDocument/2006/relationships/hyperlink" Target="mailto:taoyucheng@sjtu.edu.cn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hyperlink" Target="mailto:923048992@sjtu.edu.cn" TargetMode="External"/><Relationship Id="rId5" Type="http://schemas.openxmlformats.org/officeDocument/2006/relationships/hyperlink" Target="mailto:caoyunqi@sjtu.edu.cn" TargetMode="External"/><Relationship Id="rId4" Type="http://schemas.openxmlformats.org/officeDocument/2006/relationships/hyperlink" Target="http://reins.se.sjtu.edu.cn/~chenhp" TargetMode="External"/><Relationship Id="rId9" Type="http://schemas.openxmlformats.org/officeDocument/2006/relationships/image" Target="../media/image20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jetbrains.com/idea/documentation/" TargetMode="Externa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oc.sjtu.edu.cn/courses/64174" TargetMode="Externa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684735" y="1815705"/>
            <a:ext cx="5829300" cy="1021556"/>
          </a:xfrm>
        </p:spPr>
        <p:txBody>
          <a:bodyPr/>
          <a:lstStyle/>
          <a:p>
            <a:pPr>
              <a:defRPr/>
            </a:pPr>
            <a:r>
              <a:rPr lang="zh-CN" altLang="en-US" sz="2700" dirty="0">
                <a:solidFill>
                  <a:schemeClr val="tx1"/>
                </a:solidFill>
              </a:rPr>
              <a:t>第</a:t>
            </a:r>
            <a:r>
              <a:rPr lang="en-US" altLang="zh-CN" sz="2700" dirty="0">
                <a:solidFill>
                  <a:schemeClr val="tx1"/>
                </a:solidFill>
              </a:rPr>
              <a:t>0</a:t>
            </a:r>
            <a:r>
              <a:rPr lang="zh-CN" altLang="en-US" sz="2700" dirty="0">
                <a:solidFill>
                  <a:schemeClr val="tx1"/>
                </a:solidFill>
              </a:rPr>
              <a:t>课</a:t>
            </a:r>
            <a:br>
              <a:rPr lang="en-US" altLang="zh-CN" sz="2700" dirty="0">
                <a:solidFill>
                  <a:schemeClr val="tx1"/>
                </a:solidFill>
              </a:rPr>
            </a:br>
            <a:r>
              <a:rPr lang="zh-CN" altLang="en-US" sz="3300" dirty="0">
                <a:solidFill>
                  <a:schemeClr val="tx1"/>
                </a:solidFill>
              </a:rPr>
              <a:t>课程概述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>
          <a:xfrm>
            <a:off x="1684735" y="681038"/>
            <a:ext cx="5829300" cy="810816"/>
          </a:xfrm>
        </p:spPr>
        <p:txBody>
          <a:bodyPr/>
          <a:lstStyle/>
          <a:p>
            <a:pPr>
              <a:defRPr/>
            </a:pPr>
            <a:r>
              <a:rPr lang="zh-CN" altLang="en-US" b="1" dirty="0">
                <a:solidFill>
                  <a:schemeClr val="tx1"/>
                </a:solidFill>
                <a:latin typeface="Vijaya" pitchFamily="34" charset="0"/>
                <a:cs typeface="Vijaya" pitchFamily="34" charset="0"/>
              </a:rPr>
              <a:t>互联网应用开发技术</a:t>
            </a:r>
            <a:endParaRPr lang="en-US" altLang="zh-CN" b="1" dirty="0">
              <a:solidFill>
                <a:schemeClr val="tx1"/>
              </a:solidFill>
              <a:latin typeface="Vijaya" pitchFamily="34" charset="0"/>
              <a:cs typeface="Vijaya" pitchFamily="34" charset="0"/>
            </a:endParaRPr>
          </a:p>
          <a:p>
            <a:pPr>
              <a:defRPr/>
            </a:pPr>
            <a:r>
              <a:rPr lang="en-US" altLang="zh-CN" b="1" dirty="0">
                <a:solidFill>
                  <a:schemeClr val="tx1"/>
                </a:solidFill>
                <a:latin typeface="Vijaya" pitchFamily="34" charset="0"/>
                <a:cs typeface="Vijaya" pitchFamily="34" charset="0"/>
              </a:rPr>
              <a:t>Web</a:t>
            </a:r>
            <a:r>
              <a:rPr lang="zh-CN" altLang="en-US" b="1" dirty="0">
                <a:solidFill>
                  <a:schemeClr val="tx1"/>
                </a:solidFill>
                <a:latin typeface="Vijaya" pitchFamily="34" charset="0"/>
                <a:cs typeface="Vijaya" pitchFamily="34" charset="0"/>
              </a:rPr>
              <a:t> </a:t>
            </a:r>
            <a:r>
              <a:rPr lang="en-US" altLang="zh-CN" b="1" dirty="0">
                <a:solidFill>
                  <a:schemeClr val="tx1"/>
                </a:solidFill>
                <a:latin typeface="Vijaya" pitchFamily="34" charset="0"/>
                <a:cs typeface="Vijaya" pitchFamily="34" charset="0"/>
              </a:rPr>
              <a:t>Application</a:t>
            </a:r>
            <a:r>
              <a:rPr lang="zh-CN" altLang="en-US" b="1" dirty="0">
                <a:solidFill>
                  <a:schemeClr val="tx1"/>
                </a:solidFill>
                <a:latin typeface="Vijaya" pitchFamily="34" charset="0"/>
                <a:cs typeface="Vijaya" pitchFamily="34" charset="0"/>
              </a:rPr>
              <a:t> </a:t>
            </a:r>
            <a:r>
              <a:rPr lang="en-US" altLang="zh-CN" b="1" dirty="0">
                <a:solidFill>
                  <a:schemeClr val="tx1"/>
                </a:solidFill>
                <a:latin typeface="Vijaya" pitchFamily="34" charset="0"/>
                <a:cs typeface="Vijaya" pitchFamily="34" charset="0"/>
              </a:rPr>
              <a:t>Development</a:t>
            </a:r>
            <a:endParaRPr lang="zh-CN" altLang="en-US" b="1" dirty="0">
              <a:solidFill>
                <a:schemeClr val="tx1"/>
              </a:solidFill>
              <a:latin typeface="Vijaya" pitchFamily="34" charset="0"/>
              <a:cs typeface="Vijaya" pitchFamily="34" charset="0"/>
            </a:endParaRPr>
          </a:p>
        </p:txBody>
      </p:sp>
      <p:sp>
        <p:nvSpPr>
          <p:cNvPr id="13316" name="标题 3"/>
          <p:cNvSpPr txBox="1">
            <a:spLocks/>
          </p:cNvSpPr>
          <p:nvPr/>
        </p:nvSpPr>
        <p:spPr bwMode="auto">
          <a:xfrm>
            <a:off x="1684735" y="2900364"/>
            <a:ext cx="5829300" cy="10215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r>
              <a:rPr lang="en-US" altLang="zh-CN" sz="1500" b="1" dirty="0"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Episode Zero</a:t>
            </a:r>
            <a:br>
              <a:rPr lang="en-US" altLang="zh-CN" sz="1500" b="1" dirty="0">
                <a:latin typeface="Times New Roman" pitchFamily="18" charset="0"/>
                <a:ea typeface="黑体" pitchFamily="49" charset="-122"/>
                <a:cs typeface="Times New Roman" pitchFamily="18" charset="0"/>
              </a:rPr>
            </a:br>
            <a:r>
              <a:rPr lang="en-US" altLang="zh-CN" sz="2400" b="1" dirty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Course Overview</a:t>
            </a:r>
          </a:p>
          <a:p>
            <a:endParaRPr lang="en-US" altLang="zh-CN" sz="2400" b="1" dirty="0"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  <a:p>
            <a:r>
              <a:rPr lang="zh-CN" altLang="en-US" b="1" dirty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陈昊鹏</a:t>
            </a:r>
            <a:endParaRPr lang="en-US" altLang="zh-CN" b="1" dirty="0"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  <a:p>
            <a:r>
              <a:rPr lang="en-US" altLang="zh-CN" b="1" dirty="0">
                <a:latin typeface="Times New Roman" pitchFamily="18" charset="0"/>
                <a:ea typeface="黑体" pitchFamily="49" charset="-122"/>
                <a:cs typeface="Times New Roman" pitchFamily="18" charset="0"/>
                <a:hlinkClick r:id="rId2"/>
              </a:rPr>
              <a:t>chen-hp@sjtu.edu.cn</a:t>
            </a:r>
            <a:r>
              <a:rPr lang="zh-CN" altLang="en-US" b="1" dirty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 </a:t>
            </a:r>
            <a:endParaRPr lang="zh-CN" altLang="en-US" sz="2400" b="1" dirty="0"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9983" y="2205298"/>
            <a:ext cx="3219092" cy="1878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4731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746458-88FE-C743-8943-4F4B9F94C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课程大作业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7CCC78D-E20B-1F41-9DF5-4BCC2BAEF6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zh-CN" altLang="en-US" dirty="0"/>
              <a:t>课程大作业第四次迭代：</a:t>
            </a:r>
            <a:endParaRPr lang="en-US" altLang="zh-CN" dirty="0"/>
          </a:p>
          <a:p>
            <a:pPr lvl="1">
              <a:lnSpc>
                <a:spcPct val="100000"/>
              </a:lnSpc>
            </a:pPr>
            <a:r>
              <a:rPr lang="zh-CN" altLang="en-US" dirty="0"/>
              <a:t>综合验收</a:t>
            </a:r>
            <a:endParaRPr lang="en-US" altLang="zh-CN" dirty="0"/>
          </a:p>
          <a:p>
            <a:pPr lvl="1">
              <a:lnSpc>
                <a:spcPct val="100000"/>
              </a:lnSpc>
            </a:pPr>
            <a:r>
              <a:rPr kumimoji="1" lang="zh-CN" altLang="en-US" dirty="0"/>
              <a:t>系统架构优化</a:t>
            </a:r>
            <a:endParaRPr kumimoji="1" lang="en-US" altLang="zh-CN" dirty="0"/>
          </a:p>
          <a:p>
            <a:pPr lvl="1">
              <a:lnSpc>
                <a:spcPct val="100000"/>
              </a:lnSpc>
            </a:pPr>
            <a:r>
              <a:rPr kumimoji="1" lang="zh-CN" altLang="en-US" dirty="0"/>
              <a:t>考虑后续支持移动端</a:t>
            </a:r>
            <a:r>
              <a:rPr kumimoji="1" lang="en-US" altLang="zh-CN" dirty="0"/>
              <a:t>App</a:t>
            </a:r>
            <a:r>
              <a:rPr kumimoji="1" lang="zh-CN" altLang="en-US" dirty="0"/>
              <a:t>和小程序开发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FB73ABAE-BFEB-544A-8919-1761848CA5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6140" y="2796299"/>
            <a:ext cx="855980" cy="152737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7DAA9926-D1D6-1D47-8D2B-A062AD6928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6036" y="2796299"/>
            <a:ext cx="862284" cy="152737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D8C33DF0-A14B-3144-A4F3-03877080AF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5411" y="2796299"/>
            <a:ext cx="854352" cy="1527371"/>
          </a:xfrm>
          <a:prstGeom prst="rect">
            <a:avLst/>
          </a:prstGeom>
        </p:spPr>
      </p:pic>
      <p:pic>
        <p:nvPicPr>
          <p:cNvPr id="12" name="内容占位符 4">
            <a:extLst>
              <a:ext uri="{FF2B5EF4-FFF2-40B4-BE49-F238E27FC236}">
                <a16:creationId xmlns:a16="http://schemas.microsoft.com/office/drawing/2014/main" id="{9E0BC882-B198-324F-A6ED-923FC5C804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8038" y="948670"/>
            <a:ext cx="817268" cy="1619078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A3A017F9-8184-CD45-B60F-96E41BD59D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55307" y="948670"/>
            <a:ext cx="817268" cy="1619078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37D9C8F0-3408-E848-85DF-3A9FCD1BEA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72573" y="948670"/>
            <a:ext cx="817268" cy="1619078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D19EE8DB-6919-2A49-81A7-F2E463F6F76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94507" y="2615622"/>
            <a:ext cx="855980" cy="1782686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45E96A68-C6E1-A24D-8C63-63D293F1106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35951" y="2615622"/>
            <a:ext cx="855980" cy="1782686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6CE3BE4A-F2BC-784B-AD83-9BC7C843BBA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76227" y="2615622"/>
            <a:ext cx="855980" cy="1782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276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eaLnBrk="1" hangingPunct="1"/>
            <a:r>
              <a:rPr lang="zh-CN" altLang="en-US" dirty="0"/>
              <a:t>学生</a:t>
            </a:r>
            <a:endParaRPr lang="en-US" altLang="zh-CN" dirty="0"/>
          </a:p>
          <a:p>
            <a:pPr lvl="1"/>
            <a:r>
              <a:rPr lang="zh-CN" altLang="en-US" dirty="0"/>
              <a:t>软件学院本科二年级学生</a:t>
            </a:r>
            <a:endParaRPr lang="en-US" altLang="zh-CN" dirty="0"/>
          </a:p>
          <a:p>
            <a:pPr lvl="3" eaLnBrk="1" hangingPunct="1"/>
            <a:endParaRPr lang="en-US" altLang="zh-CN" dirty="0"/>
          </a:p>
          <a:p>
            <a:pPr eaLnBrk="1" hangingPunct="1"/>
            <a:r>
              <a:rPr lang="zh-CN" altLang="en-US" dirty="0"/>
              <a:t>教师</a:t>
            </a:r>
            <a:endParaRPr lang="en-US" altLang="zh-CN" dirty="0"/>
          </a:p>
          <a:p>
            <a:pPr lvl="1"/>
            <a:r>
              <a:rPr lang="zh-CN" altLang="en-US" dirty="0"/>
              <a:t>陈昊鹏 </a:t>
            </a:r>
            <a:endParaRPr lang="en-US" altLang="zh-CN" dirty="0"/>
          </a:p>
          <a:p>
            <a:pPr lvl="2"/>
            <a:r>
              <a:rPr lang="en-US" altLang="zh-CN" dirty="0"/>
              <a:t>Mobile: 13917262561 </a:t>
            </a:r>
          </a:p>
          <a:p>
            <a:pPr lvl="2"/>
            <a:r>
              <a:rPr lang="en-US" altLang="zh-CN" dirty="0"/>
              <a:t>E-mail: </a:t>
            </a:r>
            <a:r>
              <a:rPr lang="en-US" altLang="zh-CN" dirty="0">
                <a:hlinkClick r:id="rId3"/>
              </a:rPr>
              <a:t>chen-hp@sjtu.edu.cn</a:t>
            </a:r>
            <a:endParaRPr lang="en-US" altLang="zh-CN" dirty="0"/>
          </a:p>
          <a:p>
            <a:pPr lvl="2"/>
            <a:r>
              <a:rPr lang="en-US" altLang="zh-CN" dirty="0"/>
              <a:t>Office: </a:t>
            </a:r>
            <a:r>
              <a:rPr lang="zh-CN" altLang="en-US" dirty="0"/>
              <a:t>软件大楼</a:t>
            </a:r>
            <a:r>
              <a:rPr lang="en-US" altLang="zh-CN" dirty="0"/>
              <a:t>1111</a:t>
            </a:r>
          </a:p>
          <a:p>
            <a:pPr lvl="2"/>
            <a:r>
              <a:rPr lang="en-US" altLang="zh-CN" dirty="0">
                <a:hlinkClick r:id="rId4"/>
              </a:rPr>
              <a:t>http://reins.se.sjtu.edu.cn/~chenhp</a:t>
            </a:r>
            <a:r>
              <a:rPr lang="en-US" altLang="zh-CN" dirty="0"/>
              <a:t> </a:t>
            </a:r>
          </a:p>
          <a:p>
            <a:pPr lvl="4" eaLnBrk="1" hangingPunct="1"/>
            <a:endParaRPr lang="en-US" altLang="zh-CN" dirty="0"/>
          </a:p>
          <a:p>
            <a:pPr lvl="4" eaLnBrk="1" hangingPunct="1"/>
            <a:endParaRPr lang="en-US" altLang="zh-CN" dirty="0"/>
          </a:p>
          <a:p>
            <a:pPr>
              <a:defRPr/>
            </a:pPr>
            <a:r>
              <a:rPr lang="zh-CN" altLang="en-US" dirty="0"/>
              <a:t>助教</a:t>
            </a:r>
            <a:endParaRPr lang="en-US" altLang="zh-CN" dirty="0"/>
          </a:p>
          <a:p>
            <a:pPr lvl="1"/>
            <a:r>
              <a:rPr lang="zh-CN" altLang="en-US" sz="1400" dirty="0"/>
              <a:t>曹韫琪         </a:t>
            </a:r>
            <a:r>
              <a:rPr lang="en-US" altLang="zh-CN" sz="1400" dirty="0">
                <a:hlinkClick r:id="rId5"/>
              </a:rPr>
              <a:t>caoyunqi@sjtu.edu.cn</a:t>
            </a:r>
            <a:r>
              <a:rPr lang="zh-CN" altLang="en-US" sz="1400" dirty="0"/>
              <a:t> </a:t>
            </a:r>
            <a:endParaRPr lang="en-US" altLang="zh-CN" sz="1400" dirty="0"/>
          </a:p>
          <a:p>
            <a:pPr lvl="1"/>
            <a:r>
              <a:rPr lang="zh-CN" altLang="en-US" sz="1400" dirty="0"/>
              <a:t>林子宏        </a:t>
            </a:r>
            <a:r>
              <a:rPr lang="en-US" altLang="zh-CN" sz="1400" dirty="0"/>
              <a:t>	</a:t>
            </a:r>
            <a:r>
              <a:rPr lang="en-US" altLang="zh-CN" sz="1400" dirty="0">
                <a:hlinkClick r:id="rId6"/>
              </a:rPr>
              <a:t>923048992@</a:t>
            </a:r>
            <a:r>
              <a:rPr lang="en" altLang="zh-CN" sz="1400" dirty="0">
                <a:hlinkClick r:id="rId6"/>
              </a:rPr>
              <a:t>sjtu.edu.cn</a:t>
            </a:r>
            <a:r>
              <a:rPr lang="zh-CN" altLang="en-US" sz="1400" dirty="0"/>
              <a:t> </a:t>
            </a:r>
            <a:endParaRPr lang="en" altLang="zh-CN" sz="1400" dirty="0"/>
          </a:p>
          <a:p>
            <a:pPr lvl="1"/>
            <a:r>
              <a:rPr lang="zh-CN" altLang="en-US" sz="1400" dirty="0"/>
              <a:t>陶昱丞       </a:t>
            </a:r>
            <a:r>
              <a:rPr lang="en-US" altLang="zh-CN" sz="1400" dirty="0"/>
              <a:t>	</a:t>
            </a:r>
            <a:r>
              <a:rPr lang="en" altLang="zh-CN" sz="1400" dirty="0">
                <a:hlinkClick r:id="rId7"/>
              </a:rPr>
              <a:t>taoyucheng@sjtu.edu.cn</a:t>
            </a:r>
            <a:r>
              <a:rPr lang="zh-CN" altLang="en-US" sz="1400" dirty="0"/>
              <a:t> </a:t>
            </a:r>
            <a:r>
              <a:rPr lang="en" altLang="zh-CN" sz="1400" dirty="0"/>
              <a:t>  </a:t>
            </a:r>
          </a:p>
          <a:p>
            <a:pPr lvl="1"/>
            <a:r>
              <a:rPr lang="zh-CN" altLang="en-US" sz="1400" dirty="0"/>
              <a:t>张海达       </a:t>
            </a:r>
            <a:r>
              <a:rPr lang="en-US" altLang="zh-CN" sz="1400" dirty="0"/>
              <a:t>	</a:t>
            </a:r>
            <a:r>
              <a:rPr lang="en" altLang="zh-CN" sz="1400" dirty="0">
                <a:hlinkClick r:id="rId8"/>
              </a:rPr>
              <a:t>insular_oasis@sjtu.edu.cn</a:t>
            </a:r>
            <a:endParaRPr lang="en" altLang="zh-CN" sz="1400" dirty="0"/>
          </a:p>
          <a:p>
            <a:pPr lvl="1"/>
            <a:endParaRPr lang="en-US" altLang="zh-CN" sz="1575" dirty="0"/>
          </a:p>
          <a:p>
            <a:pPr lvl="1">
              <a:buFont typeface="Arial" charset="0"/>
              <a:buChar char="–"/>
              <a:defRPr/>
            </a:pPr>
            <a:r>
              <a:rPr lang="zh-CN" altLang="en-US" dirty="0"/>
              <a:t>平时答疑</a:t>
            </a:r>
            <a:endParaRPr lang="en-US" altLang="zh-CN" dirty="0"/>
          </a:p>
          <a:p>
            <a:pPr lvl="2">
              <a:defRPr/>
            </a:pPr>
            <a:r>
              <a:rPr lang="zh-CN" altLang="en-US" dirty="0"/>
              <a:t>作业批改 </a:t>
            </a:r>
            <a:r>
              <a:rPr lang="en-US" altLang="zh-CN" dirty="0"/>
              <a:t>&amp;</a:t>
            </a:r>
            <a:r>
              <a:rPr lang="zh-CN" altLang="en-US" dirty="0"/>
              <a:t> 大作业验收 </a:t>
            </a:r>
            <a:endParaRPr lang="en-US" altLang="zh-CN" dirty="0"/>
          </a:p>
          <a:p>
            <a:pPr lvl="1" eaLnBrk="1" hangingPunct="1"/>
            <a:endParaRPr lang="zh-CN" altLang="en-US" dirty="0"/>
          </a:p>
        </p:txBody>
      </p:sp>
      <p:sp>
        <p:nvSpPr>
          <p:cNvPr id="17412" name="Title 1"/>
          <p:cNvSpPr>
            <a:spLocks noGrp="1"/>
          </p:cNvSpPr>
          <p:nvPr>
            <p:ph type="title"/>
          </p:nvPr>
        </p:nvSpPr>
        <p:spPr>
          <a:xfrm>
            <a:off x="107504" y="69213"/>
            <a:ext cx="6643688" cy="465534"/>
          </a:xfrm>
        </p:spPr>
        <p:txBody>
          <a:bodyPr/>
          <a:lstStyle/>
          <a:p>
            <a:pPr eaLnBrk="1" hangingPunct="1"/>
            <a:r>
              <a:rPr lang="zh-CN" altLang="en-US" dirty="0"/>
              <a:t>人员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8C22C29-FF40-01AA-D7E9-2F48CE9A604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160" y="699542"/>
            <a:ext cx="2678388" cy="4086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804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1C82129-4622-F943-AD12-30DE51FB3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课程开发环境准备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3E55DB3-E142-DA49-A86A-0C7216ECA8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IDE</a:t>
            </a:r>
            <a:r>
              <a:rPr kumimoji="1" lang="zh-CN" altLang="en-US" dirty="0"/>
              <a:t>集成开发环境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IntelliJ</a:t>
            </a:r>
          </a:p>
          <a:p>
            <a:pPr lvl="1"/>
            <a:endParaRPr kumimoji="1" lang="en-US" altLang="zh-CN" dirty="0"/>
          </a:p>
          <a:p>
            <a:r>
              <a:rPr kumimoji="1" lang="zh-CN" altLang="en-US" dirty="0"/>
              <a:t>运行依赖环境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MySQL</a:t>
            </a:r>
          </a:p>
          <a:p>
            <a:pPr lvl="1"/>
            <a:r>
              <a:rPr kumimoji="1" lang="en-US" altLang="zh-CN" dirty="0"/>
              <a:t>Node.js</a:t>
            </a:r>
          </a:p>
          <a:p>
            <a:pPr lvl="1"/>
            <a:r>
              <a:rPr kumimoji="1" lang="en-US" altLang="zh-CN" dirty="0"/>
              <a:t>JDK</a:t>
            </a:r>
            <a:r>
              <a:rPr kumimoji="1" lang="zh-CN" altLang="en-US" dirty="0"/>
              <a:t> 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Tomcat</a:t>
            </a:r>
          </a:p>
          <a:p>
            <a:pPr lvl="1"/>
            <a:endParaRPr kumimoji="1" lang="en-US" altLang="zh-CN" dirty="0"/>
          </a:p>
          <a:p>
            <a:r>
              <a:rPr kumimoji="1" lang="zh-CN" altLang="en-US" dirty="0"/>
              <a:t>上课前请安装并配置开发环境</a:t>
            </a:r>
            <a:endParaRPr kumimoji="1" lang="en-US" altLang="zh-CN" dirty="0"/>
          </a:p>
          <a:p>
            <a:pPr lvl="1"/>
            <a:r>
              <a:rPr lang="en" altLang="zh-CN" dirty="0">
                <a:hlinkClick r:id="rId2"/>
              </a:rPr>
              <a:t>https://www.jetbrains.com/idea/documentation/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485C1E4-97FB-B742-BDE9-0C7E5B61B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18ED7-1FAF-4BEC-A906-EB6564C334EB}" type="slidenum">
              <a:rPr lang="zh-CN" altLang="en-US" smtClean="0"/>
              <a:pPr/>
              <a:t>12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92314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601670" y="3327834"/>
            <a:ext cx="351039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500" dirty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Thank You!</a:t>
            </a:r>
            <a:endParaRPr lang="zh-CN" altLang="en-US" sz="4500" dirty="0">
              <a:solidFill>
                <a:schemeClr val="bg1"/>
              </a:solidFill>
              <a:latin typeface="Tahoma" pitchFamily="34" charset="0"/>
              <a:cs typeface="Tahoma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4109" y="489226"/>
            <a:ext cx="1848521" cy="517586"/>
          </a:xfrm>
          <a:prstGeom prst="rect">
            <a:avLst/>
          </a:prstGeom>
        </p:spPr>
      </p:pic>
      <p:sp>
        <p:nvSpPr>
          <p:cNvPr id="5" name="文本占位符 4"/>
          <p:cNvSpPr txBox="1">
            <a:spLocks/>
          </p:cNvSpPr>
          <p:nvPr/>
        </p:nvSpPr>
        <p:spPr>
          <a:xfrm>
            <a:off x="1677725" y="1086446"/>
            <a:ext cx="5829300" cy="810816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 baseline="0">
                <a:solidFill>
                  <a:schemeClr val="tx1"/>
                </a:solidFill>
                <a:latin typeface="Cambria" pitchFamily="18" charset="0"/>
                <a:ea typeface="新宋体" pitchFamily="49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 baseline="0">
                <a:solidFill>
                  <a:schemeClr val="tx1"/>
                </a:solidFill>
                <a:latin typeface="Cambria" pitchFamily="18" charset="0"/>
                <a:ea typeface="新宋体" pitchFamily="49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 baseline="0">
                <a:solidFill>
                  <a:schemeClr val="tx1"/>
                </a:solidFill>
                <a:latin typeface="Cambria" pitchFamily="18" charset="0"/>
                <a:ea typeface="新宋体" pitchFamily="49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600" kern="1200" baseline="0">
                <a:solidFill>
                  <a:schemeClr val="tx1"/>
                </a:solidFill>
                <a:latin typeface="Cambria" pitchFamily="18" charset="0"/>
                <a:ea typeface="新宋体" pitchFamily="49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600" kern="1200" baseline="0">
                <a:solidFill>
                  <a:schemeClr val="tx1"/>
                </a:solidFill>
                <a:latin typeface="Cambria" pitchFamily="18" charset="0"/>
                <a:ea typeface="新宋体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zh-CN" sz="2100" b="1" dirty="0">
                <a:solidFill>
                  <a:schemeClr val="bg1"/>
                </a:solidFill>
                <a:latin typeface="Vijaya" pitchFamily="34" charset="0"/>
                <a:cs typeface="Vijaya" pitchFamily="34" charset="0"/>
              </a:rPr>
              <a:t>Web</a:t>
            </a:r>
            <a:r>
              <a:rPr lang="zh-CN" altLang="en-US" sz="2100" b="1" dirty="0">
                <a:solidFill>
                  <a:schemeClr val="bg1"/>
                </a:solidFill>
                <a:latin typeface="Vijaya" pitchFamily="34" charset="0"/>
                <a:cs typeface="Vijaya" pitchFamily="34" charset="0"/>
              </a:rPr>
              <a:t>开发技术</a:t>
            </a:r>
            <a:endParaRPr lang="en-US" altLang="zh-CN" sz="2100" b="1" dirty="0">
              <a:solidFill>
                <a:schemeClr val="bg1"/>
              </a:solidFill>
              <a:latin typeface="Vijaya" pitchFamily="34" charset="0"/>
              <a:cs typeface="Vijaya" pitchFamily="34" charset="0"/>
            </a:endParaRPr>
          </a:p>
          <a:p>
            <a:pPr>
              <a:defRPr/>
            </a:pPr>
            <a:r>
              <a:rPr lang="en-US" altLang="zh-CN" sz="2100" b="1" dirty="0">
                <a:solidFill>
                  <a:schemeClr val="bg1"/>
                </a:solidFill>
                <a:latin typeface="Vijaya" pitchFamily="34" charset="0"/>
                <a:cs typeface="Vijaya" pitchFamily="34" charset="0"/>
              </a:rPr>
              <a:t>Web</a:t>
            </a:r>
            <a:r>
              <a:rPr lang="zh-CN" altLang="en-US" sz="2100" b="1" dirty="0">
                <a:solidFill>
                  <a:schemeClr val="bg1"/>
                </a:solidFill>
                <a:latin typeface="Vijaya" pitchFamily="34" charset="0"/>
                <a:cs typeface="Vijaya" pitchFamily="34" charset="0"/>
              </a:rPr>
              <a:t> </a:t>
            </a:r>
            <a:r>
              <a:rPr lang="en-US" altLang="zh-CN" sz="2100" b="1" dirty="0">
                <a:solidFill>
                  <a:schemeClr val="bg1"/>
                </a:solidFill>
                <a:latin typeface="Vijaya" pitchFamily="34" charset="0"/>
                <a:cs typeface="Vijaya" pitchFamily="34" charset="0"/>
              </a:rPr>
              <a:t>Application</a:t>
            </a:r>
            <a:r>
              <a:rPr lang="zh-CN" altLang="en-US" sz="2100" b="1" dirty="0">
                <a:solidFill>
                  <a:schemeClr val="bg1"/>
                </a:solidFill>
                <a:latin typeface="Vijaya" pitchFamily="34" charset="0"/>
                <a:cs typeface="Vijaya" pitchFamily="34" charset="0"/>
              </a:rPr>
              <a:t> </a:t>
            </a:r>
            <a:r>
              <a:rPr lang="en-US" altLang="zh-CN" sz="2100" b="1">
                <a:solidFill>
                  <a:schemeClr val="bg1"/>
                </a:solidFill>
                <a:latin typeface="Vijaya" pitchFamily="34" charset="0"/>
                <a:cs typeface="Vijaya" pitchFamily="34" charset="0"/>
              </a:rPr>
              <a:t>Development</a:t>
            </a:r>
            <a:endParaRPr lang="zh-CN" altLang="en-US" sz="2100" b="1" dirty="0">
              <a:solidFill>
                <a:schemeClr val="bg1"/>
              </a:solidFill>
              <a:latin typeface="Vijaya" pitchFamily="34" charset="0"/>
              <a:cs typeface="Vijay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7037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zh-CN" dirty="0">
                <a:latin typeface="DengXian" panose="02010600030101010101" pitchFamily="2" charset="-122"/>
                <a:ea typeface="DengXian" panose="02010600030101010101" pitchFamily="2" charset="-122"/>
              </a:rPr>
              <a:t>《</a:t>
            </a:r>
            <a:r>
              <a:rPr lang="zh-CN" altLang="en-US" dirty="0">
                <a:latin typeface="DengXian" panose="02010600030101010101" pitchFamily="2" charset="-122"/>
                <a:ea typeface="DengXian" panose="02010600030101010101" pitchFamily="2" charset="-122"/>
              </a:rPr>
              <a:t>互联网应用开发技术</a:t>
            </a:r>
            <a:r>
              <a:rPr lang="en-US" altLang="zh-CN" dirty="0">
                <a:latin typeface="DengXian" panose="02010600030101010101" pitchFamily="2" charset="-122"/>
                <a:ea typeface="DengXian" panose="02010600030101010101" pitchFamily="2" charset="-122"/>
              </a:rPr>
              <a:t>》</a:t>
            </a:r>
          </a:p>
          <a:p>
            <a:pPr lvl="1"/>
            <a:r>
              <a:rPr lang="zh-CN" altLang="en-US" dirty="0">
                <a:latin typeface="DengXian" panose="02010600030101010101" pitchFamily="2" charset="-122"/>
                <a:ea typeface="DengXian" panose="02010600030101010101" pitchFamily="2" charset="-122"/>
              </a:rPr>
              <a:t>软件工程专业必修课程，面向本科二年级学生</a:t>
            </a:r>
            <a:endParaRPr lang="en-US" altLang="zh-CN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endParaRPr lang="en-US" altLang="zh-CN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r>
              <a:rPr lang="zh-CN" altLang="en-US" dirty="0">
                <a:latin typeface="DengXian" panose="02010600030101010101" pitchFamily="2" charset="-122"/>
                <a:ea typeface="DengXian" panose="02010600030101010101" pitchFamily="2" charset="-122"/>
              </a:rPr>
              <a:t>本课程讲授</a:t>
            </a:r>
            <a:r>
              <a:rPr lang="en-US" altLang="zh-CN" dirty="0">
                <a:latin typeface="DengXian" panose="02010600030101010101" pitchFamily="2" charset="-122"/>
                <a:ea typeface="DengXian" panose="02010600030101010101" pitchFamily="2" charset="-122"/>
              </a:rPr>
              <a:t>Web</a:t>
            </a:r>
            <a:r>
              <a:rPr lang="zh-CN" altLang="en-US" dirty="0">
                <a:latin typeface="DengXian" panose="02010600030101010101" pitchFamily="2" charset="-122"/>
                <a:ea typeface="DengXian" panose="02010600030101010101" pitchFamily="2" charset="-122"/>
              </a:rPr>
              <a:t>应用系统的开发技术</a:t>
            </a:r>
            <a:endParaRPr lang="en-US" altLang="zh-CN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 lvl="1"/>
            <a:r>
              <a:rPr lang="zh-CN" altLang="en-US" dirty="0">
                <a:latin typeface="DengXian" panose="02010600030101010101" pitchFamily="2" charset="-122"/>
                <a:ea typeface="DengXian" panose="02010600030101010101" pitchFamily="2" charset="-122"/>
              </a:rPr>
              <a:t>以</a:t>
            </a:r>
            <a:r>
              <a:rPr lang="zh-Hans" altLang="en-US" dirty="0">
                <a:latin typeface="DengXian" panose="02010600030101010101" pitchFamily="2" charset="-122"/>
                <a:ea typeface="DengXian" panose="02010600030101010101" pitchFamily="2" charset="-122"/>
              </a:rPr>
              <a:t> </a:t>
            </a:r>
            <a:r>
              <a:rPr lang="en-US" altLang="zh-CN" dirty="0">
                <a:latin typeface="DengXian" panose="02010600030101010101" pitchFamily="2" charset="-122"/>
                <a:ea typeface="DengXian" panose="02010600030101010101" pitchFamily="2" charset="-122"/>
              </a:rPr>
              <a:t>JavaScript</a:t>
            </a:r>
            <a:r>
              <a:rPr lang="zh-CN" altLang="en-US" dirty="0">
                <a:latin typeface="DengXian" panose="02010600030101010101" pitchFamily="2" charset="-122"/>
                <a:ea typeface="DengXian" panose="02010600030101010101" pitchFamily="2" charset="-122"/>
              </a:rPr>
              <a:t> 和 </a:t>
            </a:r>
            <a:r>
              <a:rPr lang="en-US" altLang="zh-CN" dirty="0">
                <a:latin typeface="DengXian" panose="02010600030101010101" pitchFamily="2" charset="-122"/>
                <a:ea typeface="DengXian" panose="02010600030101010101" pitchFamily="2" charset="-122"/>
              </a:rPr>
              <a:t>Java</a:t>
            </a:r>
            <a:r>
              <a:rPr lang="zh-Hans" altLang="en-US" dirty="0">
                <a:latin typeface="DengXian" panose="02010600030101010101" pitchFamily="2" charset="-122"/>
                <a:ea typeface="DengXian" panose="02010600030101010101" pitchFamily="2" charset="-122"/>
              </a:rPr>
              <a:t> </a:t>
            </a:r>
            <a:r>
              <a:rPr lang="zh-CN" altLang="en-US" dirty="0">
                <a:latin typeface="DengXian" panose="02010600030101010101" pitchFamily="2" charset="-122"/>
                <a:ea typeface="DengXian" panose="02010600030101010101" pitchFamily="2" charset="-122"/>
              </a:rPr>
              <a:t>为主要的授课语言</a:t>
            </a:r>
            <a:endParaRPr lang="en-US" altLang="zh-CN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 lvl="1"/>
            <a:r>
              <a:rPr lang="zh-CN" altLang="en-US" dirty="0">
                <a:latin typeface="DengXian" panose="02010600030101010101" pitchFamily="2" charset="-122"/>
                <a:ea typeface="DengXian" panose="02010600030101010101" pitchFamily="2" charset="-122"/>
              </a:rPr>
              <a:t>以 </a:t>
            </a:r>
            <a:r>
              <a:rPr lang="en-US" altLang="zh-CN" dirty="0">
                <a:latin typeface="DengXian" panose="02010600030101010101" pitchFamily="2" charset="-122"/>
                <a:ea typeface="DengXian" panose="02010600030101010101" pitchFamily="2" charset="-122"/>
              </a:rPr>
              <a:t>React</a:t>
            </a:r>
            <a:r>
              <a:rPr lang="zh-CN" altLang="en-US" dirty="0">
                <a:latin typeface="DengXian" panose="02010600030101010101" pitchFamily="2" charset="-122"/>
                <a:ea typeface="DengXian" panose="02010600030101010101" pitchFamily="2" charset="-122"/>
              </a:rPr>
              <a:t> 和</a:t>
            </a:r>
            <a:r>
              <a:rPr lang="zh-Hans" altLang="en-US" dirty="0">
                <a:latin typeface="DengXian" panose="02010600030101010101" pitchFamily="2" charset="-122"/>
                <a:ea typeface="DengXian" panose="02010600030101010101" pitchFamily="2" charset="-122"/>
              </a:rPr>
              <a:t> </a:t>
            </a:r>
            <a:r>
              <a:rPr lang="en-US" altLang="zh-CN" dirty="0">
                <a:latin typeface="DengXian" panose="02010600030101010101" pitchFamily="2" charset="-122"/>
                <a:ea typeface="DengXian" panose="02010600030101010101" pitchFamily="2" charset="-122"/>
              </a:rPr>
              <a:t>Java</a:t>
            </a:r>
            <a:r>
              <a:rPr lang="zh-CN" altLang="en-US" dirty="0">
                <a:latin typeface="DengXian" panose="02010600030101010101" pitchFamily="2" charset="-122"/>
                <a:ea typeface="DengXian" panose="02010600030101010101" pitchFamily="2" charset="-122"/>
              </a:rPr>
              <a:t> </a:t>
            </a:r>
            <a:r>
              <a:rPr lang="en-US" altLang="zh-CN" dirty="0">
                <a:latin typeface="DengXian" panose="02010600030101010101" pitchFamily="2" charset="-122"/>
                <a:ea typeface="DengXian" panose="02010600030101010101" pitchFamily="2" charset="-122"/>
              </a:rPr>
              <a:t>EE</a:t>
            </a:r>
            <a:r>
              <a:rPr lang="zh-Hans" altLang="en-US" dirty="0">
                <a:latin typeface="DengXian" panose="02010600030101010101" pitchFamily="2" charset="-122"/>
                <a:ea typeface="DengXian" panose="02010600030101010101" pitchFamily="2" charset="-122"/>
              </a:rPr>
              <a:t> </a:t>
            </a:r>
            <a:r>
              <a:rPr lang="zh-CN" altLang="en-US" dirty="0">
                <a:latin typeface="DengXian" panose="02010600030101010101" pitchFamily="2" charset="-122"/>
                <a:ea typeface="DengXian" panose="02010600030101010101" pitchFamily="2" charset="-122"/>
              </a:rPr>
              <a:t>为主要的开发框架</a:t>
            </a:r>
            <a:endParaRPr lang="en-US" altLang="zh-CN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 lvl="1"/>
            <a:r>
              <a:rPr lang="en-US" altLang="zh-CN" dirty="0">
                <a:latin typeface="DengXian" panose="02010600030101010101" pitchFamily="2" charset="-122"/>
                <a:ea typeface="DengXian" panose="02010600030101010101" pitchFamily="2" charset="-122"/>
              </a:rPr>
              <a:t>MySQL</a:t>
            </a:r>
            <a:r>
              <a:rPr lang="zh-CN" altLang="en-US" dirty="0">
                <a:latin typeface="DengXian" panose="02010600030101010101" pitchFamily="2" charset="-122"/>
                <a:ea typeface="DengXian" panose="02010600030101010101" pitchFamily="2" charset="-122"/>
              </a:rPr>
              <a:t>关系型数据库</a:t>
            </a:r>
            <a:endParaRPr lang="en-US" altLang="zh-CN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endParaRPr lang="en-US" altLang="zh-CN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>
              <a:lnSpc>
                <a:spcPct val="80000"/>
              </a:lnSpc>
            </a:pPr>
            <a:r>
              <a:rPr lang="zh-CN" altLang="en-US" dirty="0">
                <a:latin typeface="DengXian" panose="02010600030101010101" pitchFamily="2" charset="-122"/>
                <a:ea typeface="DengXian" panose="02010600030101010101" pitchFamily="2" charset="-122"/>
              </a:rPr>
              <a:t>学习本课程后，你将能够</a:t>
            </a:r>
            <a:endParaRPr lang="en-US" altLang="zh-CN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 lvl="1">
              <a:lnSpc>
                <a:spcPct val="80000"/>
              </a:lnSpc>
            </a:pPr>
            <a:r>
              <a:rPr lang="zh-CN" altLang="en-US" dirty="0">
                <a:latin typeface="DengXian" panose="02010600030101010101" pitchFamily="2" charset="-122"/>
                <a:ea typeface="DengXian" panose="02010600030101010101" pitchFamily="2" charset="-122"/>
              </a:rPr>
              <a:t>编写小规模的</a:t>
            </a:r>
            <a:r>
              <a:rPr lang="zh-Hans" altLang="en-US" dirty="0">
                <a:latin typeface="DengXian" panose="02010600030101010101" pitchFamily="2" charset="-122"/>
                <a:ea typeface="DengXian" panose="02010600030101010101" pitchFamily="2" charset="-122"/>
              </a:rPr>
              <a:t> </a:t>
            </a:r>
            <a:r>
              <a:rPr lang="en-US" altLang="zh-CN" dirty="0">
                <a:latin typeface="DengXian" panose="02010600030101010101" pitchFamily="2" charset="-122"/>
                <a:ea typeface="DengXian" panose="02010600030101010101" pitchFamily="2" charset="-122"/>
              </a:rPr>
              <a:t>Web</a:t>
            </a:r>
            <a:r>
              <a:rPr lang="zh-Hans" altLang="en-US" dirty="0">
                <a:latin typeface="DengXian" panose="02010600030101010101" pitchFamily="2" charset="-122"/>
                <a:ea typeface="DengXian" panose="02010600030101010101" pitchFamily="2" charset="-122"/>
              </a:rPr>
              <a:t> </a:t>
            </a:r>
            <a:r>
              <a:rPr lang="zh-CN" altLang="en-US" dirty="0">
                <a:latin typeface="DengXian" panose="02010600030101010101" pitchFamily="2" charset="-122"/>
                <a:ea typeface="DengXian" panose="02010600030101010101" pitchFamily="2" charset="-122"/>
              </a:rPr>
              <a:t>应用</a:t>
            </a:r>
            <a:endParaRPr lang="en-US" altLang="zh-CN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 lvl="1">
              <a:lnSpc>
                <a:spcPct val="80000"/>
              </a:lnSpc>
            </a:pPr>
            <a:r>
              <a:rPr lang="zh-CN" altLang="en-US" dirty="0">
                <a:latin typeface="DengXian" panose="02010600030101010101" pitchFamily="2" charset="-122"/>
                <a:ea typeface="DengXian" panose="02010600030101010101" pitchFamily="2" charset="-122"/>
              </a:rPr>
              <a:t>掌握</a:t>
            </a:r>
            <a:r>
              <a:rPr lang="zh-Hans" altLang="en-US" dirty="0">
                <a:latin typeface="DengXian" panose="02010600030101010101" pitchFamily="2" charset="-122"/>
                <a:ea typeface="DengXian" panose="02010600030101010101" pitchFamily="2" charset="-122"/>
              </a:rPr>
              <a:t> </a:t>
            </a:r>
            <a:r>
              <a:rPr lang="en-US" altLang="zh-CN" dirty="0">
                <a:latin typeface="DengXian" panose="02010600030101010101" pitchFamily="2" charset="-122"/>
                <a:ea typeface="DengXian" panose="02010600030101010101" pitchFamily="2" charset="-122"/>
              </a:rPr>
              <a:t>Web</a:t>
            </a:r>
            <a:r>
              <a:rPr lang="zh-Hans" altLang="en-US" dirty="0">
                <a:latin typeface="DengXian" panose="02010600030101010101" pitchFamily="2" charset="-122"/>
                <a:ea typeface="DengXian" panose="02010600030101010101" pitchFamily="2" charset="-122"/>
              </a:rPr>
              <a:t> </a:t>
            </a:r>
            <a:r>
              <a:rPr lang="zh-CN" altLang="en-US" dirty="0">
                <a:latin typeface="DengXian" panose="02010600030101010101" pitchFamily="2" charset="-122"/>
                <a:ea typeface="DengXian" panose="02010600030101010101" pitchFamily="2" charset="-122"/>
              </a:rPr>
              <a:t>应用的分层架构设计模式</a:t>
            </a:r>
            <a:endParaRPr lang="en-US" altLang="zh-CN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 lvl="1">
              <a:lnSpc>
                <a:spcPct val="80000"/>
              </a:lnSpc>
            </a:pPr>
            <a:r>
              <a:rPr lang="zh-CN" altLang="en-US" dirty="0">
                <a:latin typeface="DengXian" panose="02010600030101010101" pitchFamily="2" charset="-122"/>
                <a:ea typeface="DengXian" panose="02010600030101010101" pitchFamily="2" charset="-122"/>
              </a:rPr>
              <a:t>能够套用主流的</a:t>
            </a:r>
            <a:r>
              <a:rPr lang="zh-Hans" altLang="en-US" dirty="0">
                <a:latin typeface="DengXian" panose="02010600030101010101" pitchFamily="2" charset="-122"/>
                <a:ea typeface="DengXian" panose="02010600030101010101" pitchFamily="2" charset="-122"/>
              </a:rPr>
              <a:t> </a:t>
            </a:r>
            <a:r>
              <a:rPr lang="en-US" altLang="zh-CN" dirty="0">
                <a:latin typeface="DengXian" panose="02010600030101010101" pitchFamily="2" charset="-122"/>
                <a:ea typeface="DengXian" panose="02010600030101010101" pitchFamily="2" charset="-122"/>
              </a:rPr>
              <a:t>Web</a:t>
            </a:r>
            <a:r>
              <a:rPr lang="zh-Hans" altLang="en-US" dirty="0">
                <a:latin typeface="DengXian" panose="02010600030101010101" pitchFamily="2" charset="-122"/>
                <a:ea typeface="DengXian" panose="02010600030101010101" pitchFamily="2" charset="-122"/>
              </a:rPr>
              <a:t> </a:t>
            </a:r>
            <a:r>
              <a:rPr lang="zh-CN" altLang="en-US" dirty="0">
                <a:latin typeface="DengXian" panose="02010600030101010101" pitchFamily="2" charset="-122"/>
                <a:ea typeface="DengXian" panose="02010600030101010101" pitchFamily="2" charset="-122"/>
              </a:rPr>
              <a:t>应用开发框架</a:t>
            </a:r>
            <a:endParaRPr lang="en-US" altLang="zh-CN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 lvl="1">
              <a:lnSpc>
                <a:spcPct val="80000"/>
              </a:lnSpc>
            </a:pPr>
            <a:r>
              <a:rPr lang="zh-CN" altLang="en-US" dirty="0">
                <a:latin typeface="DengXian" panose="02010600030101010101" pitchFamily="2" charset="-122"/>
                <a:ea typeface="DengXian" panose="02010600030101010101" pitchFamily="2" charset="-122"/>
              </a:rPr>
              <a:t>为理解“高级话题”打好基础</a:t>
            </a:r>
            <a:endParaRPr lang="en-US" altLang="zh-CN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 lvl="1">
              <a:lnSpc>
                <a:spcPct val="80000"/>
              </a:lnSpc>
            </a:pPr>
            <a:endParaRPr lang="en-US" altLang="zh-CN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>
              <a:lnSpc>
                <a:spcPct val="80000"/>
              </a:lnSpc>
            </a:pPr>
            <a:r>
              <a:rPr lang="zh-CN" altLang="en-US" dirty="0">
                <a:latin typeface="DengXian" panose="02010600030101010101" pitchFamily="2" charset="-122"/>
                <a:ea typeface="DengXian" panose="02010600030101010101" pitchFamily="2" charset="-122"/>
              </a:rPr>
              <a:t>学习本课程后，你尚未成为</a:t>
            </a:r>
            <a:endParaRPr lang="en-US" altLang="zh-CN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 lvl="1">
              <a:lnSpc>
                <a:spcPct val="80000"/>
              </a:lnSpc>
            </a:pPr>
            <a:r>
              <a:rPr lang="zh-CN" altLang="en-US" dirty="0">
                <a:latin typeface="DengXian" panose="02010600030101010101" pitchFamily="2" charset="-122"/>
                <a:ea typeface="DengXian" panose="02010600030101010101" pitchFamily="2" charset="-122"/>
              </a:rPr>
              <a:t>专家级的</a:t>
            </a:r>
            <a:r>
              <a:rPr lang="zh-Hans" altLang="en-US" dirty="0">
                <a:latin typeface="DengXian" panose="02010600030101010101" pitchFamily="2" charset="-122"/>
                <a:ea typeface="DengXian" panose="02010600030101010101" pitchFamily="2" charset="-122"/>
              </a:rPr>
              <a:t> </a:t>
            </a:r>
            <a:r>
              <a:rPr lang="en-US" altLang="zh-CN" dirty="0">
                <a:latin typeface="DengXian" panose="02010600030101010101" pitchFamily="2" charset="-122"/>
                <a:ea typeface="DengXian" panose="02010600030101010101" pitchFamily="2" charset="-122"/>
              </a:rPr>
              <a:t>Web</a:t>
            </a:r>
            <a:r>
              <a:rPr lang="zh-Hans" altLang="en-US" dirty="0">
                <a:latin typeface="DengXian" panose="02010600030101010101" pitchFamily="2" charset="-122"/>
                <a:ea typeface="DengXian" panose="02010600030101010101" pitchFamily="2" charset="-122"/>
              </a:rPr>
              <a:t> </a:t>
            </a:r>
            <a:r>
              <a:rPr lang="zh-CN" altLang="en-US" dirty="0">
                <a:latin typeface="DengXian" panose="02010600030101010101" pitchFamily="2" charset="-122"/>
                <a:ea typeface="DengXian" panose="02010600030101010101" pitchFamily="2" charset="-122"/>
              </a:rPr>
              <a:t>应用程序员</a:t>
            </a:r>
            <a:endParaRPr lang="en-US" altLang="zh-CN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 lvl="1">
              <a:lnSpc>
                <a:spcPct val="80000"/>
              </a:lnSpc>
            </a:pPr>
            <a:r>
              <a:rPr lang="en-US" altLang="zh-CN" dirty="0">
                <a:latin typeface="DengXian" panose="02010600030101010101" pitchFamily="2" charset="-122"/>
                <a:ea typeface="DengXian" panose="02010600030101010101" pitchFamily="2" charset="-122"/>
              </a:rPr>
              <a:t>Web</a:t>
            </a:r>
            <a:r>
              <a:rPr lang="zh-Hans" altLang="en-US" dirty="0">
                <a:latin typeface="DengXian" panose="02010600030101010101" pitchFamily="2" charset="-122"/>
                <a:ea typeface="DengXian" panose="02010600030101010101" pitchFamily="2" charset="-122"/>
              </a:rPr>
              <a:t> </a:t>
            </a:r>
            <a:r>
              <a:rPr lang="zh-CN" altLang="en-US" dirty="0">
                <a:latin typeface="DengXian" panose="02010600030101010101" pitchFamily="2" charset="-122"/>
                <a:ea typeface="DengXian" panose="02010600030101010101" pitchFamily="2" charset="-122"/>
              </a:rPr>
              <a:t>应用的架构设计师</a:t>
            </a:r>
            <a:endParaRPr lang="en-US" altLang="zh-CN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 lvl="1">
              <a:lnSpc>
                <a:spcPct val="80000"/>
              </a:lnSpc>
            </a:pPr>
            <a:r>
              <a:rPr lang="en-US" altLang="zh-CN" dirty="0">
                <a:latin typeface="DengXian" panose="02010600030101010101" pitchFamily="2" charset="-122"/>
                <a:ea typeface="DengXian" panose="02010600030101010101" pitchFamily="2" charset="-122"/>
              </a:rPr>
              <a:t>Web</a:t>
            </a:r>
            <a:r>
              <a:rPr lang="zh-Hans" altLang="en-US" dirty="0">
                <a:latin typeface="DengXian" panose="02010600030101010101" pitchFamily="2" charset="-122"/>
                <a:ea typeface="DengXian" panose="02010600030101010101" pitchFamily="2" charset="-122"/>
              </a:rPr>
              <a:t> </a:t>
            </a:r>
            <a:r>
              <a:rPr lang="zh-CN" altLang="en-US" dirty="0">
                <a:latin typeface="DengXian" panose="02010600030101010101" pitchFamily="2" charset="-122"/>
                <a:ea typeface="DengXian" panose="02010600030101010101" pitchFamily="2" charset="-122"/>
              </a:rPr>
              <a:t>应用的系统级优化工程师</a:t>
            </a:r>
            <a:endParaRPr lang="en-US" altLang="zh-CN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 lvl="1"/>
            <a:endParaRPr lang="zh-CN" altLang="en-US" dirty="0"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sp>
        <p:nvSpPr>
          <p:cNvPr id="9221" name="灯片编号占位符 4"/>
          <p:cNvSpPr>
            <a:spLocks noGrp="1"/>
          </p:cNvSpPr>
          <p:nvPr>
            <p:ph type="sldNum" sz="quarter" idx="10"/>
          </p:nvPr>
        </p:nvSpPr>
        <p:spPr bwMode="auto">
          <a:xfrm>
            <a:off x="7628335" y="4806555"/>
            <a:ext cx="275034" cy="273844"/>
          </a:xfrm>
          <a:ln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fld id="{7DFFB838-45DD-4D9C-848A-907191C048A0}" type="slidenum">
              <a:rPr lang="zh-CN" altLang="en-US"/>
              <a:pPr>
                <a:defRPr/>
              </a:pPr>
              <a:t>2</a:t>
            </a:fld>
            <a:endParaRPr lang="zh-CN" altLang="en-US" dirty="0"/>
          </a:p>
        </p:txBody>
      </p:sp>
      <p:sp>
        <p:nvSpPr>
          <p:cNvPr id="14340" name="Title 1"/>
          <p:cNvSpPr>
            <a:spLocks noGrp="1"/>
          </p:cNvSpPr>
          <p:nvPr>
            <p:ph type="title"/>
          </p:nvPr>
        </p:nvSpPr>
        <p:spPr>
          <a:xfrm>
            <a:off x="97528" y="51470"/>
            <a:ext cx="6643688" cy="465534"/>
          </a:xfrm>
        </p:spPr>
        <p:txBody>
          <a:bodyPr/>
          <a:lstStyle/>
          <a:p>
            <a:pPr eaLnBrk="1" hangingPunct="1"/>
            <a:r>
              <a:rPr lang="zh-CN" altLang="en-US" dirty="0"/>
              <a:t>课程目标</a:t>
            </a:r>
          </a:p>
        </p:txBody>
      </p:sp>
    </p:spTree>
    <p:extLst>
      <p:ext uri="{BB962C8B-B14F-4D97-AF65-F5344CB8AC3E}">
        <p14:creationId xmlns:p14="http://schemas.microsoft.com/office/powerpoint/2010/main" val="583827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339BE9-8F8B-6A1F-7868-6913946820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课程内容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84A552F-06F8-04CE-01C6-93892FB395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zh-CN" altLang="en-US" dirty="0">
                <a:latin typeface="DengXian" panose="02010600030101010101" pitchFamily="2" charset="-122"/>
                <a:ea typeface="DengXian" panose="02010600030101010101" pitchFamily="2" charset="-122"/>
              </a:rPr>
              <a:t>前端开发</a:t>
            </a:r>
            <a:endParaRPr kumimoji="1" lang="en-US" altLang="zh-CN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 lvl="1"/>
            <a:r>
              <a:rPr kumimoji="1" lang="en-US" altLang="zh-CN" dirty="0">
                <a:latin typeface="DengXian" panose="02010600030101010101" pitchFamily="2" charset="-122"/>
                <a:ea typeface="DengXian" panose="02010600030101010101" pitchFamily="2" charset="-122"/>
              </a:rPr>
              <a:t>1- </a:t>
            </a:r>
            <a:r>
              <a:rPr kumimoji="1" lang="en" altLang="zh-CN" dirty="0">
                <a:latin typeface="DengXian" panose="02010600030101010101" pitchFamily="2" charset="-122"/>
                <a:ea typeface="DengXian" panose="02010600030101010101" pitchFamily="2" charset="-122"/>
              </a:rPr>
              <a:t>Web</a:t>
            </a:r>
            <a:r>
              <a:rPr kumimoji="1" lang="zh-CN" altLang="en-US" dirty="0">
                <a:latin typeface="DengXian" panose="02010600030101010101" pitchFamily="2" charset="-122"/>
                <a:ea typeface="DengXian" panose="02010600030101010101" pitchFamily="2" charset="-122"/>
              </a:rPr>
              <a:t>应用基本概念和</a:t>
            </a:r>
            <a:r>
              <a:rPr kumimoji="1" lang="en" altLang="zh-CN" dirty="0">
                <a:latin typeface="DengXian" panose="02010600030101010101" pitchFamily="2" charset="-122"/>
                <a:ea typeface="DengXian" panose="02010600030101010101" pitchFamily="2" charset="-122"/>
              </a:rPr>
              <a:t>HTTP</a:t>
            </a:r>
            <a:r>
              <a:rPr kumimoji="1" lang="zh-CN" altLang="en" dirty="0">
                <a:latin typeface="DengXian" panose="02010600030101010101" pitchFamily="2" charset="-122"/>
                <a:ea typeface="DengXian" panose="02010600030101010101" pitchFamily="2" charset="-122"/>
              </a:rPr>
              <a:t>：</a:t>
            </a:r>
            <a:r>
              <a:rPr kumimoji="1" lang="en" altLang="zh-CN" dirty="0">
                <a:latin typeface="DengXian" panose="02010600030101010101" pitchFamily="2" charset="-122"/>
                <a:ea typeface="DengXian" panose="02010600030101010101" pitchFamily="2" charset="-122"/>
              </a:rPr>
              <a:t>1.Web</a:t>
            </a:r>
            <a:r>
              <a:rPr kumimoji="1" lang="zh-CN" altLang="en-US" dirty="0">
                <a:latin typeface="DengXian" panose="02010600030101010101" pitchFamily="2" charset="-122"/>
                <a:ea typeface="DengXian" panose="02010600030101010101" pitchFamily="2" charset="-122"/>
              </a:rPr>
              <a:t>应用的构成</a:t>
            </a:r>
            <a:r>
              <a:rPr kumimoji="1" lang="en-US" altLang="zh-CN" dirty="0">
                <a:latin typeface="DengXian" panose="02010600030101010101" pitchFamily="2" charset="-122"/>
                <a:ea typeface="DengXian" panose="02010600030101010101" pitchFamily="2" charset="-122"/>
              </a:rPr>
              <a:t>; 2. </a:t>
            </a:r>
            <a:r>
              <a:rPr kumimoji="1" lang="en" altLang="zh-CN" dirty="0">
                <a:latin typeface="DengXian" panose="02010600030101010101" pitchFamily="2" charset="-122"/>
                <a:ea typeface="DengXian" panose="02010600030101010101" pitchFamily="2" charset="-122"/>
              </a:rPr>
              <a:t>Web </a:t>
            </a:r>
            <a:r>
              <a:rPr kumimoji="1" lang="zh-CN" altLang="en-US" dirty="0">
                <a:latin typeface="DengXian" panose="02010600030101010101" pitchFamily="2" charset="-122"/>
                <a:ea typeface="DengXian" panose="02010600030101010101" pitchFamily="2" charset="-122"/>
              </a:rPr>
              <a:t>应用开发的技术栈；</a:t>
            </a:r>
            <a:r>
              <a:rPr kumimoji="1" lang="en-US" altLang="zh-CN" dirty="0">
                <a:latin typeface="DengXian" panose="02010600030101010101" pitchFamily="2" charset="-122"/>
                <a:ea typeface="DengXian" panose="02010600030101010101" pitchFamily="2" charset="-122"/>
              </a:rPr>
              <a:t>3. </a:t>
            </a:r>
            <a:r>
              <a:rPr kumimoji="1" lang="en" altLang="zh-CN" dirty="0">
                <a:latin typeface="DengXian" panose="02010600030101010101" pitchFamily="2" charset="-122"/>
                <a:ea typeface="DengXian" panose="02010600030101010101" pitchFamily="2" charset="-122"/>
              </a:rPr>
              <a:t>Web</a:t>
            </a:r>
            <a:r>
              <a:rPr kumimoji="1" lang="zh-CN" altLang="en-US" dirty="0">
                <a:latin typeface="DengXian" panose="02010600030101010101" pitchFamily="2" charset="-122"/>
                <a:ea typeface="DengXian" panose="02010600030101010101" pitchFamily="2" charset="-122"/>
              </a:rPr>
              <a:t>应用服务器与开发环境的作用与搭建配置方式</a:t>
            </a:r>
            <a:r>
              <a:rPr kumimoji="1" lang="en-US" altLang="zh-CN" dirty="0">
                <a:latin typeface="DengXian" panose="02010600030101010101" pitchFamily="2" charset="-122"/>
                <a:ea typeface="DengXian" panose="02010600030101010101" pitchFamily="2" charset="-122"/>
              </a:rPr>
              <a:t>; 4.</a:t>
            </a:r>
            <a:r>
              <a:rPr kumimoji="1" lang="en" altLang="zh-CN" dirty="0">
                <a:latin typeface="DengXian" panose="02010600030101010101" pitchFamily="2" charset="-122"/>
                <a:ea typeface="DengXian" panose="02010600030101010101" pitchFamily="2" charset="-122"/>
              </a:rPr>
              <a:t>HTTP</a:t>
            </a:r>
            <a:r>
              <a:rPr kumimoji="1" lang="zh-CN" altLang="en-US" dirty="0">
                <a:latin typeface="DengXian" panose="02010600030101010101" pitchFamily="2" charset="-122"/>
                <a:ea typeface="DengXian" panose="02010600030101010101" pitchFamily="2" charset="-122"/>
              </a:rPr>
              <a:t>请求和响应的结构与通信方式</a:t>
            </a:r>
            <a:endParaRPr kumimoji="1" lang="en-US" altLang="zh-CN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 lvl="1"/>
            <a:r>
              <a:rPr kumimoji="1" lang="en-US" altLang="zh-CN" dirty="0">
                <a:latin typeface="DengXian" panose="02010600030101010101" pitchFamily="2" charset="-122"/>
                <a:ea typeface="DengXian" panose="02010600030101010101" pitchFamily="2" charset="-122"/>
              </a:rPr>
              <a:t>2- </a:t>
            </a:r>
            <a:r>
              <a:rPr kumimoji="1" lang="en" altLang="zh-CN" dirty="0">
                <a:latin typeface="DengXian" panose="02010600030101010101" pitchFamily="2" charset="-122"/>
                <a:ea typeface="DengXian" panose="02010600030101010101" pitchFamily="2" charset="-122"/>
              </a:rPr>
              <a:t>HTML5</a:t>
            </a:r>
            <a:r>
              <a:rPr kumimoji="1" lang="zh-CN" altLang="en" dirty="0">
                <a:latin typeface="DengXian" panose="02010600030101010101" pitchFamily="2" charset="-122"/>
                <a:ea typeface="DengXian" panose="02010600030101010101" pitchFamily="2" charset="-122"/>
              </a:rPr>
              <a:t>：</a:t>
            </a:r>
            <a:r>
              <a:rPr kumimoji="1" lang="en" altLang="zh-CN" dirty="0">
                <a:latin typeface="DengXian" panose="02010600030101010101" pitchFamily="2" charset="-122"/>
                <a:ea typeface="DengXian" panose="02010600030101010101" pitchFamily="2" charset="-122"/>
              </a:rPr>
              <a:t>1. </a:t>
            </a:r>
            <a:r>
              <a:rPr kumimoji="1" lang="zh-CN" altLang="en-US" dirty="0">
                <a:latin typeface="DengXian" panose="02010600030101010101" pitchFamily="2" charset="-122"/>
                <a:ea typeface="DengXian" panose="02010600030101010101" pitchFamily="2" charset="-122"/>
              </a:rPr>
              <a:t>网页与</a:t>
            </a:r>
            <a:r>
              <a:rPr kumimoji="1" lang="en" altLang="zh-CN" dirty="0">
                <a:latin typeface="DengXian" panose="02010600030101010101" pitchFamily="2" charset="-122"/>
                <a:ea typeface="DengXian" panose="02010600030101010101" pitchFamily="2" charset="-122"/>
              </a:rPr>
              <a:t>HTML5</a:t>
            </a:r>
            <a:r>
              <a:rPr kumimoji="1" lang="zh-CN" altLang="en-US" dirty="0">
                <a:latin typeface="DengXian" panose="02010600030101010101" pitchFamily="2" charset="-122"/>
                <a:ea typeface="DengXian" panose="02010600030101010101" pitchFamily="2" charset="-122"/>
              </a:rPr>
              <a:t>的基础语法与</a:t>
            </a:r>
            <a:r>
              <a:rPr kumimoji="1" lang="en" altLang="zh-CN" dirty="0">
                <a:latin typeface="DengXian" panose="02010600030101010101" pitchFamily="2" charset="-122"/>
                <a:ea typeface="DengXian" panose="02010600030101010101" pitchFamily="2" charset="-122"/>
              </a:rPr>
              <a:t>DOM</a:t>
            </a:r>
            <a:r>
              <a:rPr kumimoji="1" lang="zh-CN" altLang="en-US" dirty="0">
                <a:latin typeface="DengXian" panose="02010600030101010101" pitchFamily="2" charset="-122"/>
                <a:ea typeface="DengXian" panose="02010600030101010101" pitchFamily="2" charset="-122"/>
              </a:rPr>
              <a:t>结构</a:t>
            </a:r>
            <a:r>
              <a:rPr kumimoji="1" lang="en-US" altLang="zh-CN" dirty="0">
                <a:latin typeface="DengXian" panose="02010600030101010101" pitchFamily="2" charset="-122"/>
                <a:ea typeface="DengXian" panose="02010600030101010101" pitchFamily="2" charset="-122"/>
              </a:rPr>
              <a:t>; 2.</a:t>
            </a:r>
            <a:r>
              <a:rPr kumimoji="1" lang="zh-CN" altLang="en-US" dirty="0">
                <a:latin typeface="DengXian" panose="02010600030101010101" pitchFamily="2" charset="-122"/>
                <a:ea typeface="DengXian" panose="02010600030101010101" pitchFamily="2" charset="-122"/>
              </a:rPr>
              <a:t>使用</a:t>
            </a:r>
            <a:r>
              <a:rPr kumimoji="1" lang="en" altLang="zh-CN" dirty="0">
                <a:latin typeface="DengXian" panose="02010600030101010101" pitchFamily="2" charset="-122"/>
                <a:ea typeface="DengXian" panose="02010600030101010101" pitchFamily="2" charset="-122"/>
              </a:rPr>
              <a:t>DIV</a:t>
            </a:r>
            <a:r>
              <a:rPr kumimoji="1" lang="zh-CN" altLang="en-US" dirty="0">
                <a:latin typeface="DengXian" panose="02010600030101010101" pitchFamily="2" charset="-122"/>
                <a:ea typeface="DengXian" panose="02010600030101010101" pitchFamily="2" charset="-122"/>
              </a:rPr>
              <a:t>进行页面布局</a:t>
            </a:r>
            <a:endParaRPr kumimoji="1" lang="en-US" altLang="zh-CN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 lvl="1"/>
            <a:r>
              <a:rPr kumimoji="1" lang="en" altLang="zh-CN" dirty="0">
                <a:latin typeface="DengXian" panose="02010600030101010101" pitchFamily="2" charset="-122"/>
                <a:ea typeface="DengXian" panose="02010600030101010101" pitchFamily="2" charset="-122"/>
              </a:rPr>
              <a:t>3- CSS3</a:t>
            </a:r>
            <a:r>
              <a:rPr kumimoji="1" lang="zh-CN" altLang="en" dirty="0">
                <a:latin typeface="DengXian" panose="02010600030101010101" pitchFamily="2" charset="-122"/>
                <a:ea typeface="DengXian" panose="02010600030101010101" pitchFamily="2" charset="-122"/>
              </a:rPr>
              <a:t>：</a:t>
            </a:r>
            <a:r>
              <a:rPr kumimoji="1" lang="en" altLang="zh-CN" dirty="0">
                <a:latin typeface="DengXian" panose="02010600030101010101" pitchFamily="2" charset="-122"/>
                <a:ea typeface="DengXian" panose="02010600030101010101" pitchFamily="2" charset="-122"/>
              </a:rPr>
              <a:t>1. CSS3</a:t>
            </a:r>
            <a:r>
              <a:rPr kumimoji="1" lang="zh-CN" altLang="en-US" dirty="0">
                <a:latin typeface="DengXian" panose="02010600030101010101" pitchFamily="2" charset="-122"/>
                <a:ea typeface="DengXian" panose="02010600030101010101" pitchFamily="2" charset="-122"/>
              </a:rPr>
              <a:t>的基础语法</a:t>
            </a:r>
            <a:r>
              <a:rPr kumimoji="1" lang="en-US" altLang="zh-CN" dirty="0">
                <a:latin typeface="DengXian" panose="02010600030101010101" pitchFamily="2" charset="-122"/>
                <a:ea typeface="DengXian" panose="02010600030101010101" pitchFamily="2" charset="-122"/>
              </a:rPr>
              <a:t>; 2. </a:t>
            </a:r>
            <a:r>
              <a:rPr kumimoji="1" lang="en" altLang="zh-CN" dirty="0">
                <a:latin typeface="DengXian" panose="02010600030101010101" pitchFamily="2" charset="-122"/>
                <a:ea typeface="DengXian" panose="02010600030101010101" pitchFamily="2" charset="-122"/>
              </a:rPr>
              <a:t>HTML5</a:t>
            </a:r>
            <a:r>
              <a:rPr kumimoji="1" lang="zh-CN" altLang="en-US" dirty="0">
                <a:latin typeface="DengXian" panose="02010600030101010101" pitchFamily="2" charset="-122"/>
                <a:ea typeface="DengXian" panose="02010600030101010101" pitchFamily="2" charset="-122"/>
              </a:rPr>
              <a:t>与</a:t>
            </a:r>
            <a:r>
              <a:rPr kumimoji="1" lang="en" altLang="zh-CN" dirty="0">
                <a:latin typeface="DengXian" panose="02010600030101010101" pitchFamily="2" charset="-122"/>
                <a:ea typeface="DengXian" panose="02010600030101010101" pitchFamily="2" charset="-122"/>
              </a:rPr>
              <a:t>CSS3</a:t>
            </a:r>
            <a:r>
              <a:rPr kumimoji="1" lang="zh-CN" altLang="en-US" dirty="0">
                <a:latin typeface="DengXian" panose="02010600030101010101" pitchFamily="2" charset="-122"/>
                <a:ea typeface="DengXian" panose="02010600030101010101" pitchFamily="2" charset="-122"/>
              </a:rPr>
              <a:t>的组合</a:t>
            </a:r>
            <a:r>
              <a:rPr kumimoji="1" lang="en-US" altLang="zh-CN" dirty="0">
                <a:latin typeface="DengXian" panose="02010600030101010101" pitchFamily="2" charset="-122"/>
                <a:ea typeface="DengXian" panose="02010600030101010101" pitchFamily="2" charset="-122"/>
              </a:rPr>
              <a:t>; 3. </a:t>
            </a:r>
            <a:r>
              <a:rPr kumimoji="1" lang="en" altLang="zh-CN" dirty="0">
                <a:latin typeface="DengXian" panose="02010600030101010101" pitchFamily="2" charset="-122"/>
                <a:ea typeface="DengXian" panose="02010600030101010101" pitchFamily="2" charset="-122"/>
              </a:rPr>
              <a:t>CSS3</a:t>
            </a:r>
            <a:r>
              <a:rPr kumimoji="1" lang="zh-CN" altLang="en-US" dirty="0">
                <a:latin typeface="DengXian" panose="02010600030101010101" pitchFamily="2" charset="-122"/>
                <a:ea typeface="DengXian" panose="02010600030101010101" pitchFamily="2" charset="-122"/>
              </a:rPr>
              <a:t>的框架运用</a:t>
            </a:r>
            <a:endParaRPr kumimoji="1" lang="en-US" altLang="zh-CN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 lvl="1"/>
            <a:r>
              <a:rPr kumimoji="1" lang="en-US" altLang="zh-CN" dirty="0">
                <a:latin typeface="DengXian" panose="02010600030101010101" pitchFamily="2" charset="-122"/>
                <a:ea typeface="DengXian" panose="02010600030101010101" pitchFamily="2" charset="-122"/>
              </a:rPr>
              <a:t>4- </a:t>
            </a:r>
            <a:r>
              <a:rPr kumimoji="1" lang="zh-CN" altLang="en-US" dirty="0">
                <a:latin typeface="DengXian" panose="02010600030101010101" pitchFamily="2" charset="-122"/>
                <a:ea typeface="DengXian" panose="02010600030101010101" pitchFamily="2" charset="-122"/>
              </a:rPr>
              <a:t>脚本语言和 </a:t>
            </a:r>
            <a:r>
              <a:rPr kumimoji="1" lang="en" altLang="zh-CN" dirty="0">
                <a:latin typeface="DengXian" panose="02010600030101010101" pitchFamily="2" charset="-122"/>
                <a:ea typeface="DengXian" panose="02010600030101010101" pitchFamily="2" charset="-122"/>
              </a:rPr>
              <a:t>JavaScript</a:t>
            </a:r>
            <a:r>
              <a:rPr kumimoji="1" lang="zh-CN" altLang="en" dirty="0">
                <a:latin typeface="DengXian" panose="02010600030101010101" pitchFamily="2" charset="-122"/>
                <a:ea typeface="DengXian" panose="02010600030101010101" pitchFamily="2" charset="-122"/>
              </a:rPr>
              <a:t>：</a:t>
            </a:r>
            <a:r>
              <a:rPr kumimoji="1" lang="en" altLang="zh-CN" dirty="0">
                <a:latin typeface="DengXian" panose="02010600030101010101" pitchFamily="2" charset="-122"/>
                <a:ea typeface="DengXian" panose="02010600030101010101" pitchFamily="2" charset="-122"/>
              </a:rPr>
              <a:t>1. </a:t>
            </a:r>
            <a:r>
              <a:rPr kumimoji="1" lang="zh-CN" altLang="en-US" dirty="0">
                <a:latin typeface="DengXian" panose="02010600030101010101" pitchFamily="2" charset="-122"/>
                <a:ea typeface="DengXian" panose="02010600030101010101" pitchFamily="2" charset="-122"/>
              </a:rPr>
              <a:t>脚本语言的运行机制</a:t>
            </a:r>
            <a:r>
              <a:rPr kumimoji="1" lang="en-US" altLang="zh-CN" dirty="0">
                <a:latin typeface="DengXian" panose="02010600030101010101" pitchFamily="2" charset="-122"/>
                <a:ea typeface="DengXian" panose="02010600030101010101" pitchFamily="2" charset="-122"/>
              </a:rPr>
              <a:t>; 2. </a:t>
            </a:r>
            <a:r>
              <a:rPr kumimoji="1" lang="en" altLang="zh-CN" dirty="0">
                <a:latin typeface="DengXian" panose="02010600030101010101" pitchFamily="2" charset="-122"/>
                <a:ea typeface="DengXian" panose="02010600030101010101" pitchFamily="2" charset="-122"/>
              </a:rPr>
              <a:t>JavaScript</a:t>
            </a:r>
            <a:r>
              <a:rPr kumimoji="1" lang="zh-CN" altLang="en-US" dirty="0">
                <a:latin typeface="DengXian" panose="02010600030101010101" pitchFamily="2" charset="-122"/>
                <a:ea typeface="DengXian" panose="02010600030101010101" pitchFamily="2" charset="-122"/>
              </a:rPr>
              <a:t>基础语法与对 </a:t>
            </a:r>
            <a:r>
              <a:rPr kumimoji="1" lang="en" altLang="zh-CN" dirty="0">
                <a:latin typeface="DengXian" panose="02010600030101010101" pitchFamily="2" charset="-122"/>
                <a:ea typeface="DengXian" panose="02010600030101010101" pitchFamily="2" charset="-122"/>
              </a:rPr>
              <a:t>HTML DOM</a:t>
            </a:r>
            <a:r>
              <a:rPr kumimoji="1" lang="zh-CN" altLang="en-US" dirty="0">
                <a:latin typeface="DengXian" panose="02010600030101010101" pitchFamily="2" charset="-122"/>
                <a:ea typeface="DengXian" panose="02010600030101010101" pitchFamily="2" charset="-122"/>
              </a:rPr>
              <a:t>对象的操作</a:t>
            </a:r>
            <a:r>
              <a:rPr kumimoji="1" lang="en-US" altLang="zh-CN" dirty="0">
                <a:latin typeface="DengXian" panose="02010600030101010101" pitchFamily="2" charset="-122"/>
                <a:ea typeface="DengXian" panose="02010600030101010101" pitchFamily="2" charset="-122"/>
              </a:rPr>
              <a:t>;</a:t>
            </a:r>
          </a:p>
          <a:p>
            <a:pPr lvl="1"/>
            <a:r>
              <a:rPr kumimoji="1" lang="en-US" altLang="zh-CN" dirty="0">
                <a:latin typeface="DengXian" panose="02010600030101010101" pitchFamily="2" charset="-122"/>
                <a:ea typeface="DengXian" panose="02010600030101010101" pitchFamily="2" charset="-122"/>
              </a:rPr>
              <a:t>5- </a:t>
            </a:r>
            <a:r>
              <a:rPr kumimoji="1" lang="zh-CN" altLang="en-US" dirty="0">
                <a:latin typeface="DengXian" panose="02010600030101010101" pitchFamily="2" charset="-122"/>
                <a:ea typeface="DengXian" panose="02010600030101010101" pitchFamily="2" charset="-122"/>
              </a:rPr>
              <a:t>脚本语言和 </a:t>
            </a:r>
            <a:r>
              <a:rPr kumimoji="1" lang="en-US" altLang="zh-CN" dirty="0">
                <a:latin typeface="DengXian" panose="02010600030101010101" pitchFamily="2" charset="-122"/>
                <a:ea typeface="DengXian" panose="02010600030101010101" pitchFamily="2" charset="-122"/>
              </a:rPr>
              <a:t>JavaScript</a:t>
            </a:r>
            <a:r>
              <a:rPr kumimoji="1" lang="zh-CN" altLang="en-US" dirty="0">
                <a:latin typeface="DengXian" panose="02010600030101010101" pitchFamily="2" charset="-122"/>
                <a:ea typeface="DengXian" panose="02010600030101010101" pitchFamily="2" charset="-122"/>
              </a:rPr>
              <a:t>：</a:t>
            </a:r>
            <a:r>
              <a:rPr kumimoji="1" lang="en-US" altLang="zh-CN" dirty="0">
                <a:latin typeface="DengXian" panose="02010600030101010101" pitchFamily="2" charset="-122"/>
                <a:ea typeface="DengXian" panose="02010600030101010101" pitchFamily="2" charset="-122"/>
              </a:rPr>
              <a:t>3.</a:t>
            </a:r>
            <a:r>
              <a:rPr kumimoji="1" lang="zh-CN" altLang="en-US" dirty="0">
                <a:latin typeface="DengXian" panose="02010600030101010101" pitchFamily="2" charset="-122"/>
                <a:ea typeface="DengXian" panose="02010600030101010101" pitchFamily="2" charset="-122"/>
              </a:rPr>
              <a:t>主流</a:t>
            </a:r>
            <a:r>
              <a:rPr kumimoji="1" lang="en-US" altLang="zh-CN" dirty="0">
                <a:latin typeface="DengXian" panose="02010600030101010101" pitchFamily="2" charset="-122"/>
                <a:ea typeface="DengXian" panose="02010600030101010101" pitchFamily="2" charset="-122"/>
              </a:rPr>
              <a:t>JavaScript</a:t>
            </a:r>
            <a:r>
              <a:rPr kumimoji="1" lang="zh-CN" altLang="en-US" dirty="0">
                <a:latin typeface="DengXian" panose="02010600030101010101" pitchFamily="2" charset="-122"/>
                <a:ea typeface="DengXian" panose="02010600030101010101" pitchFamily="2" charset="-122"/>
              </a:rPr>
              <a:t>框架简介</a:t>
            </a:r>
            <a:r>
              <a:rPr kumimoji="1" lang="en-US" altLang="zh-CN" dirty="0">
                <a:latin typeface="DengXian" panose="02010600030101010101" pitchFamily="2" charset="-122"/>
                <a:ea typeface="DengXian" panose="02010600030101010101" pitchFamily="2" charset="-122"/>
              </a:rPr>
              <a:t>; 4. JavaScript</a:t>
            </a:r>
            <a:r>
              <a:rPr kumimoji="1" lang="zh-CN" altLang="en-US" dirty="0">
                <a:latin typeface="DengXian" panose="02010600030101010101" pitchFamily="2" charset="-122"/>
                <a:ea typeface="DengXian" panose="02010600030101010101" pitchFamily="2" charset="-122"/>
              </a:rPr>
              <a:t>兼容性等前端优化问题</a:t>
            </a:r>
            <a:endParaRPr kumimoji="1" lang="en-US" altLang="zh-CN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 lvl="1"/>
            <a:r>
              <a:rPr kumimoji="1" lang="en-US" altLang="zh-CN" dirty="0">
                <a:latin typeface="DengXian" panose="02010600030101010101" pitchFamily="2" charset="-122"/>
                <a:ea typeface="DengXian" panose="02010600030101010101" pitchFamily="2" charset="-122"/>
              </a:rPr>
              <a:t>6</a:t>
            </a:r>
            <a:r>
              <a:rPr kumimoji="1" lang="en" altLang="zh-CN" dirty="0">
                <a:latin typeface="DengXian" panose="02010600030101010101" pitchFamily="2" charset="-122"/>
                <a:ea typeface="DengXian" panose="02010600030101010101" pitchFamily="2" charset="-122"/>
              </a:rPr>
              <a:t>- React</a:t>
            </a:r>
            <a:r>
              <a:rPr kumimoji="1" lang="zh-CN" altLang="en-US" dirty="0">
                <a:latin typeface="DengXian" panose="02010600030101010101" pitchFamily="2" charset="-122"/>
                <a:ea typeface="DengXian" panose="02010600030101010101" pitchFamily="2" charset="-122"/>
              </a:rPr>
              <a:t>框架：</a:t>
            </a:r>
            <a:r>
              <a:rPr kumimoji="1" lang="en-US" altLang="zh-CN" dirty="0">
                <a:latin typeface="DengXian" panose="02010600030101010101" pitchFamily="2" charset="-122"/>
                <a:ea typeface="DengXian" panose="02010600030101010101" pitchFamily="2" charset="-122"/>
              </a:rPr>
              <a:t>1. </a:t>
            </a:r>
            <a:r>
              <a:rPr kumimoji="1" lang="en" altLang="zh-CN" dirty="0">
                <a:latin typeface="DengXian" panose="02010600030101010101" pitchFamily="2" charset="-122"/>
                <a:ea typeface="DengXian" panose="02010600030101010101" pitchFamily="2" charset="-122"/>
              </a:rPr>
              <a:t>React</a:t>
            </a:r>
            <a:r>
              <a:rPr kumimoji="1" lang="zh-CN" altLang="en-US" dirty="0">
                <a:latin typeface="DengXian" panose="02010600030101010101" pitchFamily="2" charset="-122"/>
                <a:ea typeface="DengXian" panose="02010600030101010101" pitchFamily="2" charset="-122"/>
              </a:rPr>
              <a:t>框架介绍 </a:t>
            </a:r>
            <a:endParaRPr kumimoji="1" lang="en-US" altLang="zh-CN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 lvl="1"/>
            <a:r>
              <a:rPr kumimoji="1" lang="en-US" altLang="zh-CN" dirty="0">
                <a:latin typeface="DengXian" panose="02010600030101010101" pitchFamily="2" charset="-122"/>
                <a:ea typeface="DengXian" panose="02010600030101010101" pitchFamily="2" charset="-122"/>
              </a:rPr>
              <a:t>7</a:t>
            </a:r>
            <a:r>
              <a:rPr kumimoji="1" lang="en" altLang="zh-CN" dirty="0">
                <a:latin typeface="DengXian" panose="02010600030101010101" pitchFamily="2" charset="-122"/>
                <a:ea typeface="DengXian" panose="02010600030101010101" pitchFamily="2" charset="-122"/>
              </a:rPr>
              <a:t>- React</a:t>
            </a:r>
            <a:r>
              <a:rPr kumimoji="1" lang="zh-CN" altLang="en-US" dirty="0">
                <a:latin typeface="DengXian" panose="02010600030101010101" pitchFamily="2" charset="-122"/>
                <a:ea typeface="DengXian" panose="02010600030101010101" pitchFamily="2" charset="-122"/>
              </a:rPr>
              <a:t>框架：</a:t>
            </a:r>
            <a:r>
              <a:rPr kumimoji="1" lang="en-US" altLang="zh-CN" dirty="0">
                <a:latin typeface="DengXian" panose="02010600030101010101" pitchFamily="2" charset="-122"/>
                <a:ea typeface="DengXian" panose="02010600030101010101" pitchFamily="2" charset="-122"/>
              </a:rPr>
              <a:t>2. </a:t>
            </a:r>
            <a:r>
              <a:rPr kumimoji="1" lang="en" altLang="zh-CN" dirty="0">
                <a:latin typeface="DengXian" panose="02010600030101010101" pitchFamily="2" charset="-122"/>
                <a:ea typeface="DengXian" panose="02010600030101010101" pitchFamily="2" charset="-122"/>
              </a:rPr>
              <a:t>React</a:t>
            </a:r>
            <a:r>
              <a:rPr kumimoji="1" lang="zh-CN" altLang="en-US" dirty="0">
                <a:latin typeface="DengXian" panose="02010600030101010101" pitchFamily="2" charset="-122"/>
                <a:ea typeface="DengXian" panose="02010600030101010101" pitchFamily="2" charset="-122"/>
              </a:rPr>
              <a:t>框架核心对象使用方法 </a:t>
            </a:r>
            <a:endParaRPr kumimoji="1" lang="en-US" altLang="zh-CN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 lvl="1"/>
            <a:r>
              <a:rPr kumimoji="1" lang="en-US" altLang="zh-CN" dirty="0">
                <a:latin typeface="DengXian" panose="02010600030101010101" pitchFamily="2" charset="-122"/>
                <a:ea typeface="DengXian" panose="02010600030101010101" pitchFamily="2" charset="-122"/>
              </a:rPr>
              <a:t>8</a:t>
            </a:r>
            <a:r>
              <a:rPr kumimoji="1" lang="en" altLang="zh-CN" dirty="0">
                <a:latin typeface="DengXian" panose="02010600030101010101" pitchFamily="2" charset="-122"/>
                <a:ea typeface="DengXian" panose="02010600030101010101" pitchFamily="2" charset="-122"/>
              </a:rPr>
              <a:t>- React</a:t>
            </a:r>
            <a:r>
              <a:rPr kumimoji="1" lang="zh-CN" altLang="en-US" dirty="0">
                <a:latin typeface="DengXian" panose="02010600030101010101" pitchFamily="2" charset="-122"/>
                <a:ea typeface="DengXian" panose="02010600030101010101" pitchFamily="2" charset="-122"/>
              </a:rPr>
              <a:t>框架：</a:t>
            </a:r>
            <a:r>
              <a:rPr kumimoji="1" lang="en-US" altLang="zh-CN" dirty="0">
                <a:latin typeface="DengXian" panose="02010600030101010101" pitchFamily="2" charset="-122"/>
                <a:ea typeface="DengXian" panose="02010600030101010101" pitchFamily="2" charset="-122"/>
              </a:rPr>
              <a:t>3. </a:t>
            </a:r>
            <a:r>
              <a:rPr kumimoji="1" lang="en" altLang="zh-CN" dirty="0">
                <a:latin typeface="DengXian" panose="02010600030101010101" pitchFamily="2" charset="-122"/>
                <a:ea typeface="DengXian" panose="02010600030101010101" pitchFamily="2" charset="-122"/>
              </a:rPr>
              <a:t>React</a:t>
            </a:r>
            <a:r>
              <a:rPr kumimoji="1" lang="zh-CN" altLang="en-US" dirty="0">
                <a:latin typeface="DengXian" panose="02010600030101010101" pitchFamily="2" charset="-122"/>
                <a:ea typeface="DengXian" panose="02010600030101010101" pitchFamily="2" charset="-122"/>
              </a:rPr>
              <a:t>构件化开发的思想 </a:t>
            </a:r>
            <a:endParaRPr kumimoji="1" lang="en-US" altLang="zh-CN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 lvl="1"/>
            <a:r>
              <a:rPr kumimoji="1" lang="en-US" altLang="zh-CN" dirty="0">
                <a:latin typeface="DengXian" panose="02010600030101010101" pitchFamily="2" charset="-122"/>
                <a:ea typeface="DengXian" panose="02010600030101010101" pitchFamily="2" charset="-122"/>
              </a:rPr>
              <a:t>9</a:t>
            </a:r>
            <a:r>
              <a:rPr kumimoji="1" lang="en" altLang="zh-CN" dirty="0">
                <a:latin typeface="DengXian" panose="02010600030101010101" pitchFamily="2" charset="-122"/>
                <a:ea typeface="DengXian" panose="02010600030101010101" pitchFamily="2" charset="-122"/>
              </a:rPr>
              <a:t>- React</a:t>
            </a:r>
            <a:r>
              <a:rPr kumimoji="1" lang="zh-CN" altLang="en-US" dirty="0">
                <a:latin typeface="DengXian" panose="02010600030101010101" pitchFamily="2" charset="-122"/>
                <a:ea typeface="DengXian" panose="02010600030101010101" pitchFamily="2" charset="-122"/>
              </a:rPr>
              <a:t>框架：</a:t>
            </a:r>
            <a:r>
              <a:rPr kumimoji="1" lang="en-US" altLang="zh-CN" dirty="0">
                <a:latin typeface="DengXian" panose="02010600030101010101" pitchFamily="2" charset="-122"/>
                <a:ea typeface="DengXian" panose="02010600030101010101" pitchFamily="2" charset="-122"/>
              </a:rPr>
              <a:t>4. </a:t>
            </a:r>
            <a:r>
              <a:rPr kumimoji="1" lang="zh-CN" altLang="en-US" dirty="0">
                <a:latin typeface="DengXian" panose="02010600030101010101" pitchFamily="2" charset="-122"/>
                <a:ea typeface="DengXian" panose="02010600030101010101" pitchFamily="2" charset="-122"/>
              </a:rPr>
              <a:t>基于 </a:t>
            </a:r>
            <a:r>
              <a:rPr kumimoji="1" lang="en" altLang="zh-CN" dirty="0">
                <a:latin typeface="DengXian" panose="02010600030101010101" pitchFamily="2" charset="-122"/>
                <a:ea typeface="DengXian" panose="02010600030101010101" pitchFamily="2" charset="-122"/>
              </a:rPr>
              <a:t>React</a:t>
            </a:r>
            <a:r>
              <a:rPr kumimoji="1" lang="zh-CN" altLang="en-US" dirty="0">
                <a:latin typeface="DengXian" panose="02010600030101010101" pitchFamily="2" charset="-122"/>
                <a:ea typeface="DengXian" panose="02010600030101010101" pitchFamily="2" charset="-122"/>
              </a:rPr>
              <a:t>框架的实例</a:t>
            </a:r>
            <a:r>
              <a:rPr kumimoji="1" lang="en-US" altLang="zh-CN" dirty="0">
                <a:latin typeface="DengXian" panose="02010600030101010101" pitchFamily="2" charset="-122"/>
                <a:ea typeface="DengXian" panose="02010600030101010101" pitchFamily="2" charset="-122"/>
              </a:rPr>
              <a:t>-</a:t>
            </a:r>
            <a:r>
              <a:rPr kumimoji="1" lang="zh-CN" altLang="en-US" dirty="0">
                <a:latin typeface="DengXian" panose="02010600030101010101" pitchFamily="2" charset="-122"/>
                <a:ea typeface="DengXian" panose="02010600030101010101" pitchFamily="2" charset="-122"/>
              </a:rPr>
              <a:t>书籍管理</a:t>
            </a:r>
            <a:endParaRPr kumimoji="1" lang="en-US" altLang="zh-CN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 lvl="1"/>
            <a:r>
              <a:rPr kumimoji="1" lang="en-US" altLang="zh-CN" dirty="0">
                <a:latin typeface="DengXian" panose="02010600030101010101" pitchFamily="2" charset="-122"/>
                <a:ea typeface="DengXian" panose="02010600030101010101" pitchFamily="2" charset="-122"/>
              </a:rPr>
              <a:t>10</a:t>
            </a:r>
            <a:r>
              <a:rPr kumimoji="1" lang="en" altLang="zh-CN" dirty="0">
                <a:latin typeface="DengXian" panose="02010600030101010101" pitchFamily="2" charset="-122"/>
                <a:ea typeface="DengXian" panose="02010600030101010101" pitchFamily="2" charset="-122"/>
              </a:rPr>
              <a:t>- React Router</a:t>
            </a:r>
            <a:r>
              <a:rPr kumimoji="1" lang="zh-CN" altLang="en" dirty="0">
                <a:latin typeface="DengXian" panose="02010600030101010101" pitchFamily="2" charset="-122"/>
                <a:ea typeface="DengXian" panose="02010600030101010101" pitchFamily="2" charset="-122"/>
              </a:rPr>
              <a:t>：</a:t>
            </a:r>
            <a:r>
              <a:rPr kumimoji="1" lang="en" altLang="zh-CN" dirty="0">
                <a:latin typeface="DengXian" panose="02010600030101010101" pitchFamily="2" charset="-122"/>
                <a:ea typeface="DengXian" panose="02010600030101010101" pitchFamily="2" charset="-122"/>
              </a:rPr>
              <a:t>1. React Router</a:t>
            </a:r>
            <a:r>
              <a:rPr kumimoji="1" lang="zh-CN" altLang="en-US" dirty="0">
                <a:latin typeface="DengXian" panose="02010600030101010101" pitchFamily="2" charset="-122"/>
                <a:ea typeface="DengXian" panose="02010600030101010101" pitchFamily="2" charset="-122"/>
              </a:rPr>
              <a:t>介绍 </a:t>
            </a:r>
            <a:r>
              <a:rPr kumimoji="1" lang="en-US" altLang="zh-CN" dirty="0">
                <a:latin typeface="DengXian" panose="02010600030101010101" pitchFamily="2" charset="-122"/>
                <a:ea typeface="DengXian" panose="02010600030101010101" pitchFamily="2" charset="-122"/>
              </a:rPr>
              <a:t>2. </a:t>
            </a:r>
            <a:r>
              <a:rPr kumimoji="1" lang="en" altLang="zh-CN" dirty="0">
                <a:latin typeface="DengXian" panose="02010600030101010101" pitchFamily="2" charset="-122"/>
                <a:ea typeface="DengXian" panose="02010600030101010101" pitchFamily="2" charset="-122"/>
              </a:rPr>
              <a:t>React Router</a:t>
            </a:r>
            <a:r>
              <a:rPr kumimoji="1" lang="zh-CN" altLang="en-US" dirty="0">
                <a:latin typeface="DengXian" panose="02010600030101010101" pitchFamily="2" charset="-122"/>
                <a:ea typeface="DengXian" panose="02010600030101010101" pitchFamily="2" charset="-122"/>
              </a:rPr>
              <a:t>核心对象使用方法 </a:t>
            </a:r>
            <a:r>
              <a:rPr kumimoji="1" lang="en-US" altLang="zh-CN" dirty="0">
                <a:latin typeface="DengXian" panose="02010600030101010101" pitchFamily="2" charset="-122"/>
                <a:ea typeface="DengXian" panose="02010600030101010101" pitchFamily="2" charset="-122"/>
              </a:rPr>
              <a:t>3. </a:t>
            </a:r>
            <a:r>
              <a:rPr kumimoji="1" lang="en" altLang="zh-CN" dirty="0">
                <a:latin typeface="DengXian" panose="02010600030101010101" pitchFamily="2" charset="-122"/>
                <a:ea typeface="DengXian" panose="02010600030101010101" pitchFamily="2" charset="-122"/>
              </a:rPr>
              <a:t>React Router</a:t>
            </a:r>
            <a:r>
              <a:rPr kumimoji="1" lang="zh-CN" altLang="en-US" dirty="0">
                <a:latin typeface="DengXian" panose="02010600030101010101" pitchFamily="2" charset="-122"/>
                <a:ea typeface="DengXian" panose="02010600030101010101" pitchFamily="2" charset="-122"/>
              </a:rPr>
              <a:t>官方案例 解析</a:t>
            </a:r>
            <a:r>
              <a:rPr kumimoji="1" lang="en-US" altLang="zh-CN" dirty="0">
                <a:latin typeface="DengXian" panose="02010600030101010101" pitchFamily="2" charset="-122"/>
                <a:ea typeface="DengXian" panose="02010600030101010101" pitchFamily="2" charset="-122"/>
              </a:rPr>
              <a:t>-</a:t>
            </a:r>
            <a:r>
              <a:rPr kumimoji="1" lang="zh-CN" altLang="en-US" dirty="0">
                <a:latin typeface="DengXian" panose="02010600030101010101" pitchFamily="2" charset="-122"/>
                <a:ea typeface="DengXian" panose="02010600030101010101" pitchFamily="2" charset="-122"/>
              </a:rPr>
              <a:t>通讯录</a:t>
            </a:r>
            <a:endParaRPr kumimoji="1" lang="en-US" altLang="zh-CN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 lvl="1"/>
            <a:r>
              <a:rPr kumimoji="1" lang="en" altLang="zh-CN" dirty="0">
                <a:latin typeface="DengXian" panose="02010600030101010101" pitchFamily="2" charset="-122"/>
                <a:ea typeface="DengXian" panose="02010600030101010101" pitchFamily="2" charset="-122"/>
              </a:rPr>
              <a:t>1</a:t>
            </a:r>
            <a:r>
              <a:rPr kumimoji="1" lang="en-US" altLang="zh-CN" dirty="0">
                <a:latin typeface="DengXian" panose="02010600030101010101" pitchFamily="2" charset="-122"/>
                <a:ea typeface="DengXian" panose="02010600030101010101" pitchFamily="2" charset="-122"/>
              </a:rPr>
              <a:t>1</a:t>
            </a:r>
            <a:r>
              <a:rPr kumimoji="1" lang="en" altLang="zh-CN" dirty="0">
                <a:latin typeface="DengXian" panose="02010600030101010101" pitchFamily="2" charset="-122"/>
                <a:ea typeface="DengXian" panose="02010600030101010101" pitchFamily="2" charset="-122"/>
              </a:rPr>
              <a:t>- Ant Design</a:t>
            </a:r>
            <a:r>
              <a:rPr kumimoji="1" lang="zh-CN" altLang="en" dirty="0">
                <a:latin typeface="DengXian" panose="02010600030101010101" pitchFamily="2" charset="-122"/>
                <a:ea typeface="DengXian" panose="02010600030101010101" pitchFamily="2" charset="-122"/>
              </a:rPr>
              <a:t>：</a:t>
            </a:r>
            <a:r>
              <a:rPr kumimoji="1" lang="en" altLang="zh-CN" dirty="0">
                <a:latin typeface="DengXian" panose="02010600030101010101" pitchFamily="2" charset="-122"/>
                <a:ea typeface="DengXian" panose="02010600030101010101" pitchFamily="2" charset="-122"/>
              </a:rPr>
              <a:t>1. Ant Design</a:t>
            </a:r>
            <a:r>
              <a:rPr kumimoji="1" lang="zh-CN" altLang="en-US" dirty="0">
                <a:latin typeface="DengXian" panose="02010600030101010101" pitchFamily="2" charset="-122"/>
                <a:ea typeface="DengXian" panose="02010600030101010101" pitchFamily="2" charset="-122"/>
              </a:rPr>
              <a:t>介绍 </a:t>
            </a:r>
            <a:r>
              <a:rPr kumimoji="1" lang="en-US" altLang="zh-CN" dirty="0">
                <a:latin typeface="DengXian" panose="02010600030101010101" pitchFamily="2" charset="-122"/>
                <a:ea typeface="DengXian" panose="02010600030101010101" pitchFamily="2" charset="-122"/>
              </a:rPr>
              <a:t>2. </a:t>
            </a:r>
            <a:r>
              <a:rPr kumimoji="1" lang="en" altLang="zh-CN" dirty="0">
                <a:latin typeface="DengXian" panose="02010600030101010101" pitchFamily="2" charset="-122"/>
                <a:ea typeface="DengXian" panose="02010600030101010101" pitchFamily="2" charset="-122"/>
              </a:rPr>
              <a:t>Ant Design</a:t>
            </a:r>
            <a:r>
              <a:rPr kumimoji="1" lang="zh-CN" altLang="en-US" dirty="0">
                <a:latin typeface="DengXian" panose="02010600030101010101" pitchFamily="2" charset="-122"/>
                <a:ea typeface="DengXian" panose="02010600030101010101" pitchFamily="2" charset="-122"/>
              </a:rPr>
              <a:t>核心对象使用方法 </a:t>
            </a:r>
            <a:r>
              <a:rPr kumimoji="1" lang="en-US" altLang="zh-CN" dirty="0">
                <a:latin typeface="DengXian" panose="02010600030101010101" pitchFamily="2" charset="-122"/>
                <a:ea typeface="DengXian" panose="02010600030101010101" pitchFamily="2" charset="-122"/>
              </a:rPr>
              <a:t>3. </a:t>
            </a:r>
            <a:r>
              <a:rPr kumimoji="1" lang="zh-CN" altLang="en-US" dirty="0">
                <a:latin typeface="DengXian" panose="02010600030101010101" pitchFamily="2" charset="-122"/>
                <a:ea typeface="DengXian" panose="02010600030101010101" pitchFamily="2" charset="-122"/>
              </a:rPr>
              <a:t>前端工程集成</a:t>
            </a:r>
            <a:r>
              <a:rPr kumimoji="1" lang="en-US" altLang="zh-CN" dirty="0">
                <a:latin typeface="DengXian" panose="02010600030101010101" pitchFamily="2" charset="-122"/>
                <a:ea typeface="DengXian" panose="02010600030101010101" pitchFamily="2" charset="-122"/>
              </a:rPr>
              <a:t>-</a:t>
            </a:r>
            <a:r>
              <a:rPr kumimoji="1" lang="zh-CN" altLang="en-US" dirty="0">
                <a:latin typeface="DengXian" panose="02010600030101010101" pitchFamily="2" charset="-122"/>
                <a:ea typeface="DengXian" panose="02010600030101010101" pitchFamily="2" charset="-122"/>
              </a:rPr>
              <a:t>在线书店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F209724-24CA-7D40-584E-C4A00B983D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18ED7-1FAF-4BEC-A906-EB6564C334EB}" type="slidenum">
              <a:rPr lang="zh-CN" altLang="en-US" smtClean="0"/>
              <a:pPr/>
              <a:t>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10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BFEA88-DD76-FD1F-7223-67DFD3412E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课程内容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2D712FF-6590-9623-7D95-0A770D7228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kumimoji="1" lang="zh-CN" altLang="en-US" dirty="0">
                <a:latin typeface="DengXian" panose="02010600030101010101" pitchFamily="2" charset="-122"/>
                <a:ea typeface="DengXian" panose="02010600030101010101" pitchFamily="2" charset="-122"/>
              </a:rPr>
              <a:t>后端开发</a:t>
            </a:r>
            <a:endParaRPr kumimoji="1" lang="en-US" altLang="zh-CN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 lvl="1"/>
            <a:r>
              <a:rPr kumimoji="1" lang="en" altLang="zh-CN" dirty="0">
                <a:latin typeface="DengXian" panose="02010600030101010101" pitchFamily="2" charset="-122"/>
                <a:ea typeface="DengXian" panose="02010600030101010101" pitchFamily="2" charset="-122"/>
              </a:rPr>
              <a:t>1- Java</a:t>
            </a:r>
            <a:r>
              <a:rPr kumimoji="1" lang="zh-CN" altLang="en-US" dirty="0">
                <a:latin typeface="DengXian" panose="02010600030101010101" pitchFamily="2" charset="-122"/>
                <a:ea typeface="DengXian" panose="02010600030101010101" pitchFamily="2" charset="-122"/>
              </a:rPr>
              <a:t>基础知 识与响应 </a:t>
            </a:r>
            <a:r>
              <a:rPr kumimoji="1" lang="en" altLang="zh-CN" dirty="0">
                <a:latin typeface="DengXian" panose="02010600030101010101" pitchFamily="2" charset="-122"/>
                <a:ea typeface="DengXian" panose="02010600030101010101" pitchFamily="2" charset="-122"/>
              </a:rPr>
              <a:t>HTTP</a:t>
            </a:r>
            <a:r>
              <a:rPr kumimoji="1" lang="zh-CN" altLang="en-US" dirty="0">
                <a:latin typeface="DengXian" panose="02010600030101010101" pitchFamily="2" charset="-122"/>
                <a:ea typeface="DengXian" panose="02010600030101010101" pitchFamily="2" charset="-122"/>
              </a:rPr>
              <a:t>请求：</a:t>
            </a:r>
            <a:r>
              <a:rPr kumimoji="1" lang="en-US" altLang="zh-CN" dirty="0">
                <a:latin typeface="DengXian" panose="02010600030101010101" pitchFamily="2" charset="-122"/>
                <a:ea typeface="DengXian" panose="02010600030101010101" pitchFamily="2" charset="-122"/>
              </a:rPr>
              <a:t>1. </a:t>
            </a:r>
            <a:r>
              <a:rPr kumimoji="1" lang="en" altLang="zh-CN" dirty="0">
                <a:latin typeface="DengXian" panose="02010600030101010101" pitchFamily="2" charset="-122"/>
                <a:ea typeface="DengXian" panose="02010600030101010101" pitchFamily="2" charset="-122"/>
              </a:rPr>
              <a:t>Java</a:t>
            </a:r>
            <a:r>
              <a:rPr kumimoji="1" lang="zh-CN" altLang="en-US" dirty="0">
                <a:latin typeface="DengXian" panose="02010600030101010101" pitchFamily="2" charset="-122"/>
                <a:ea typeface="DengXian" panose="02010600030101010101" pitchFamily="2" charset="-122"/>
              </a:rPr>
              <a:t>基础语法 </a:t>
            </a:r>
            <a:r>
              <a:rPr kumimoji="1" lang="en-US" altLang="zh-CN" dirty="0">
                <a:latin typeface="DengXian" panose="02010600030101010101" pitchFamily="2" charset="-122"/>
                <a:ea typeface="DengXian" panose="02010600030101010101" pitchFamily="2" charset="-122"/>
              </a:rPr>
              <a:t>2. </a:t>
            </a:r>
            <a:r>
              <a:rPr kumimoji="1" lang="en" altLang="zh-CN" dirty="0">
                <a:latin typeface="DengXian" panose="02010600030101010101" pitchFamily="2" charset="-122"/>
                <a:ea typeface="DengXian" panose="02010600030101010101" pitchFamily="2" charset="-122"/>
              </a:rPr>
              <a:t>Java</a:t>
            </a:r>
            <a:r>
              <a:rPr kumimoji="1" lang="zh-CN" altLang="en-US" dirty="0">
                <a:latin typeface="DengXian" panose="02010600030101010101" pitchFamily="2" charset="-122"/>
                <a:ea typeface="DengXian" panose="02010600030101010101" pitchFamily="2" charset="-122"/>
              </a:rPr>
              <a:t>与面 向对象编程 </a:t>
            </a:r>
            <a:r>
              <a:rPr kumimoji="1" lang="en-US" altLang="zh-CN" dirty="0">
                <a:latin typeface="DengXian" panose="02010600030101010101" pitchFamily="2" charset="-122"/>
                <a:ea typeface="DengXian" panose="02010600030101010101" pitchFamily="2" charset="-122"/>
              </a:rPr>
              <a:t>3. </a:t>
            </a:r>
            <a:r>
              <a:rPr kumimoji="1" lang="zh-CN" altLang="en-US" dirty="0">
                <a:latin typeface="DengXian" panose="02010600030101010101" pitchFamily="2" charset="-122"/>
                <a:ea typeface="DengXian" panose="02010600030101010101" pitchFamily="2" charset="-122"/>
              </a:rPr>
              <a:t>面向对象编程设计原则 </a:t>
            </a:r>
            <a:r>
              <a:rPr kumimoji="1" lang="en-US" altLang="zh-CN" dirty="0">
                <a:latin typeface="DengXian" panose="02010600030101010101" pitchFamily="2" charset="-122"/>
                <a:ea typeface="DengXian" panose="02010600030101010101" pitchFamily="2" charset="-122"/>
              </a:rPr>
              <a:t>4. </a:t>
            </a:r>
            <a:r>
              <a:rPr kumimoji="1" lang="en" altLang="zh-CN" dirty="0">
                <a:latin typeface="DengXian" panose="02010600030101010101" pitchFamily="2" charset="-122"/>
                <a:ea typeface="DengXian" panose="02010600030101010101" pitchFamily="2" charset="-122"/>
              </a:rPr>
              <a:t>Java</a:t>
            </a:r>
            <a:r>
              <a:rPr kumimoji="1" lang="zh-CN" altLang="en-US" dirty="0">
                <a:latin typeface="DengXian" panose="02010600030101010101" pitchFamily="2" charset="-122"/>
                <a:ea typeface="DengXian" panose="02010600030101010101" pitchFamily="2" charset="-122"/>
              </a:rPr>
              <a:t>开发中的架构设计模式 </a:t>
            </a:r>
            <a:endParaRPr kumimoji="1" lang="en-US" altLang="zh-CN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 lvl="1"/>
            <a:r>
              <a:rPr kumimoji="1" lang="en" altLang="zh-CN" dirty="0">
                <a:latin typeface="DengXian" panose="02010600030101010101" pitchFamily="2" charset="-122"/>
                <a:ea typeface="DengXian" panose="02010600030101010101" pitchFamily="2" charset="-122"/>
              </a:rPr>
              <a:t>2- Java</a:t>
            </a:r>
            <a:r>
              <a:rPr kumimoji="1" lang="zh-CN" altLang="en-US" dirty="0">
                <a:latin typeface="DengXian" panose="02010600030101010101" pitchFamily="2" charset="-122"/>
                <a:ea typeface="DengXian" panose="02010600030101010101" pitchFamily="2" charset="-122"/>
              </a:rPr>
              <a:t>基础知 识与响应 </a:t>
            </a:r>
            <a:r>
              <a:rPr kumimoji="1" lang="en" altLang="zh-CN" dirty="0">
                <a:latin typeface="DengXian" panose="02010600030101010101" pitchFamily="2" charset="-122"/>
                <a:ea typeface="DengXian" panose="02010600030101010101" pitchFamily="2" charset="-122"/>
              </a:rPr>
              <a:t>HTTP</a:t>
            </a:r>
            <a:r>
              <a:rPr kumimoji="1" lang="zh-CN" altLang="en-US" dirty="0">
                <a:latin typeface="DengXian" panose="02010600030101010101" pitchFamily="2" charset="-122"/>
                <a:ea typeface="DengXian" panose="02010600030101010101" pitchFamily="2" charset="-122"/>
              </a:rPr>
              <a:t>请求：</a:t>
            </a:r>
            <a:r>
              <a:rPr kumimoji="1" lang="en-US" altLang="zh-CN" dirty="0">
                <a:latin typeface="DengXian" panose="02010600030101010101" pitchFamily="2" charset="-122"/>
                <a:ea typeface="DengXian" panose="02010600030101010101" pitchFamily="2" charset="-122"/>
              </a:rPr>
              <a:t>5. </a:t>
            </a:r>
            <a:r>
              <a:rPr kumimoji="1" lang="en" altLang="zh-CN" dirty="0">
                <a:latin typeface="DengXian" panose="02010600030101010101" pitchFamily="2" charset="-122"/>
                <a:ea typeface="DengXian" panose="02010600030101010101" pitchFamily="2" charset="-122"/>
              </a:rPr>
              <a:t>Web</a:t>
            </a:r>
            <a:r>
              <a:rPr kumimoji="1" lang="zh-CN" altLang="en-US" dirty="0">
                <a:latin typeface="DengXian" panose="02010600030101010101" pitchFamily="2" charset="-122"/>
                <a:ea typeface="DengXian" panose="02010600030101010101" pitchFamily="2" charset="-122"/>
              </a:rPr>
              <a:t>服务器 </a:t>
            </a:r>
            <a:r>
              <a:rPr kumimoji="1" lang="en-US" altLang="zh-CN" dirty="0">
                <a:latin typeface="DengXian" panose="02010600030101010101" pitchFamily="2" charset="-122"/>
                <a:ea typeface="DengXian" panose="02010600030101010101" pitchFamily="2" charset="-122"/>
              </a:rPr>
              <a:t>6. </a:t>
            </a:r>
            <a:r>
              <a:rPr kumimoji="1" lang="en" altLang="zh-CN" dirty="0">
                <a:latin typeface="DengXian" panose="02010600030101010101" pitchFamily="2" charset="-122"/>
                <a:ea typeface="DengXian" panose="02010600030101010101" pitchFamily="2" charset="-122"/>
              </a:rPr>
              <a:t>Servlet</a:t>
            </a:r>
            <a:r>
              <a:rPr kumimoji="1" lang="zh-CN" altLang="en" dirty="0">
                <a:latin typeface="DengXian" panose="02010600030101010101" pitchFamily="2" charset="-122"/>
                <a:ea typeface="DengXian" panose="02010600030101010101" pitchFamily="2" charset="-122"/>
              </a:rPr>
              <a:t>、</a:t>
            </a:r>
            <a:r>
              <a:rPr kumimoji="1" lang="en" altLang="zh-CN" dirty="0">
                <a:latin typeface="DengXian" panose="02010600030101010101" pitchFamily="2" charset="-122"/>
                <a:ea typeface="DengXian" panose="02010600030101010101" pitchFamily="2" charset="-122"/>
              </a:rPr>
              <a:t>Filter</a:t>
            </a:r>
            <a:r>
              <a:rPr kumimoji="1" lang="zh-CN" altLang="en-US" dirty="0">
                <a:latin typeface="DengXian" panose="02010600030101010101" pitchFamily="2" charset="-122"/>
                <a:ea typeface="DengXian" panose="02010600030101010101" pitchFamily="2" charset="-122"/>
              </a:rPr>
              <a:t>与</a:t>
            </a:r>
            <a:r>
              <a:rPr kumimoji="1" lang="en" altLang="zh-CN" dirty="0">
                <a:latin typeface="DengXian" panose="02010600030101010101" pitchFamily="2" charset="-122"/>
                <a:ea typeface="DengXian" panose="02010600030101010101" pitchFamily="2" charset="-122"/>
              </a:rPr>
              <a:t>Spring Service 7. Web</a:t>
            </a:r>
            <a:r>
              <a:rPr kumimoji="1" lang="zh-CN" altLang="en-US" dirty="0">
                <a:latin typeface="DengXian" panose="02010600030101010101" pitchFamily="2" charset="-122"/>
                <a:ea typeface="DengXian" panose="02010600030101010101" pitchFamily="2" charset="-122"/>
              </a:rPr>
              <a:t>前后端交互方式</a:t>
            </a:r>
            <a:endParaRPr kumimoji="1" lang="en-US" altLang="zh-CN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 lvl="1"/>
            <a:r>
              <a:rPr kumimoji="1" lang="en-US" altLang="zh-CN" dirty="0">
                <a:latin typeface="DengXian" panose="02010600030101010101" pitchFamily="2" charset="-122"/>
                <a:ea typeface="DengXian" panose="02010600030101010101" pitchFamily="2" charset="-122"/>
              </a:rPr>
              <a:t>3- Ajax</a:t>
            </a:r>
            <a:r>
              <a:rPr kumimoji="1" lang="zh-CN" altLang="en-US" dirty="0">
                <a:latin typeface="DengXian" panose="02010600030101010101" pitchFamily="2" charset="-122"/>
                <a:ea typeface="DengXian" panose="02010600030101010101" pitchFamily="2" charset="-122"/>
              </a:rPr>
              <a:t>和 </a:t>
            </a:r>
            <a:r>
              <a:rPr kumimoji="1" lang="en-US" altLang="zh-CN" dirty="0">
                <a:latin typeface="DengXian" panose="02010600030101010101" pitchFamily="2" charset="-122"/>
                <a:ea typeface="DengXian" panose="02010600030101010101" pitchFamily="2" charset="-122"/>
              </a:rPr>
              <a:t>JSON</a:t>
            </a:r>
            <a:r>
              <a:rPr kumimoji="1" lang="zh-CN" altLang="en-US" dirty="0">
                <a:latin typeface="DengXian" panose="02010600030101010101" pitchFamily="2" charset="-122"/>
                <a:ea typeface="DengXian" panose="02010600030101010101" pitchFamily="2" charset="-122"/>
              </a:rPr>
              <a:t>：</a:t>
            </a:r>
            <a:r>
              <a:rPr kumimoji="1" lang="en-US" altLang="zh-CN" dirty="0">
                <a:latin typeface="DengXian" panose="02010600030101010101" pitchFamily="2" charset="-122"/>
                <a:ea typeface="DengXian" panose="02010600030101010101" pitchFamily="2" charset="-122"/>
              </a:rPr>
              <a:t>1. Ajax</a:t>
            </a:r>
            <a:r>
              <a:rPr kumimoji="1" lang="zh-CN" altLang="en-US" dirty="0">
                <a:latin typeface="DengXian" panose="02010600030101010101" pitchFamily="2" charset="-122"/>
                <a:ea typeface="DengXian" panose="02010600030101010101" pitchFamily="2" charset="-122"/>
              </a:rPr>
              <a:t>和</a:t>
            </a:r>
            <a:r>
              <a:rPr kumimoji="1" lang="en-US" altLang="zh-CN" dirty="0">
                <a:latin typeface="DengXian" panose="02010600030101010101" pitchFamily="2" charset="-122"/>
                <a:ea typeface="DengXian" panose="02010600030101010101" pitchFamily="2" charset="-122"/>
              </a:rPr>
              <a:t>JSON</a:t>
            </a:r>
            <a:r>
              <a:rPr kumimoji="1" lang="zh-CN" altLang="en-US" dirty="0">
                <a:latin typeface="DengXian" panose="02010600030101010101" pitchFamily="2" charset="-122"/>
                <a:ea typeface="DengXian" panose="02010600030101010101" pitchFamily="2" charset="-122"/>
              </a:rPr>
              <a:t>的基础 </a:t>
            </a:r>
            <a:r>
              <a:rPr kumimoji="1" lang="en-US" altLang="zh-CN" dirty="0">
                <a:latin typeface="DengXian" panose="02010600030101010101" pitchFamily="2" charset="-122"/>
                <a:ea typeface="DengXian" panose="02010600030101010101" pitchFamily="2" charset="-122"/>
              </a:rPr>
              <a:t>2.</a:t>
            </a:r>
            <a:r>
              <a:rPr kumimoji="1" lang="zh-CN" altLang="en-US" dirty="0">
                <a:latin typeface="DengXian" panose="02010600030101010101" pitchFamily="2" charset="-122"/>
                <a:ea typeface="DengXian" panose="02010600030101010101" pitchFamily="2" charset="-122"/>
              </a:rPr>
              <a:t>前后台跨域操作</a:t>
            </a:r>
            <a:r>
              <a:rPr kumimoji="1" lang="en-US" altLang="zh-CN" dirty="0">
                <a:latin typeface="DengXian" panose="02010600030101010101" pitchFamily="2" charset="-122"/>
                <a:ea typeface="DengXian" panose="02010600030101010101" pitchFamily="2" charset="-122"/>
              </a:rPr>
              <a:t>-fetch API</a:t>
            </a:r>
          </a:p>
          <a:p>
            <a:pPr lvl="1"/>
            <a:r>
              <a:rPr kumimoji="1" lang="en-US" altLang="zh-CN" dirty="0">
                <a:latin typeface="DengXian" panose="02010600030101010101" pitchFamily="2" charset="-122"/>
                <a:ea typeface="DengXian" panose="02010600030101010101" pitchFamily="2" charset="-122"/>
              </a:rPr>
              <a:t>4- </a:t>
            </a:r>
            <a:r>
              <a:rPr kumimoji="1" lang="zh-CN" altLang="en-US" dirty="0">
                <a:latin typeface="DengXian" panose="02010600030101010101" pitchFamily="2" charset="-122"/>
                <a:ea typeface="DengXian" panose="02010600030101010101" pitchFamily="2" charset="-122"/>
              </a:rPr>
              <a:t>关系型数据库：</a:t>
            </a:r>
            <a:r>
              <a:rPr kumimoji="1" lang="en-US" altLang="zh-CN" dirty="0">
                <a:latin typeface="DengXian" panose="02010600030101010101" pitchFamily="2" charset="-122"/>
                <a:ea typeface="DengXian" panose="02010600030101010101" pitchFamily="2" charset="-122"/>
              </a:rPr>
              <a:t>1. </a:t>
            </a:r>
            <a:r>
              <a:rPr kumimoji="1" lang="zh-CN" altLang="en-US" dirty="0">
                <a:latin typeface="DengXian" panose="02010600030101010101" pitchFamily="2" charset="-122"/>
                <a:ea typeface="DengXian" panose="02010600030101010101" pitchFamily="2" charset="-122"/>
              </a:rPr>
              <a:t>关系型数据库与</a:t>
            </a:r>
            <a:r>
              <a:rPr kumimoji="1" lang="en" altLang="zh-CN" dirty="0">
                <a:latin typeface="DengXian" panose="02010600030101010101" pitchFamily="2" charset="-122"/>
                <a:ea typeface="DengXian" panose="02010600030101010101" pitchFamily="2" charset="-122"/>
              </a:rPr>
              <a:t>MySQL</a:t>
            </a:r>
            <a:r>
              <a:rPr kumimoji="1" lang="zh-CN" altLang="en-US" dirty="0">
                <a:latin typeface="DengXian" panose="02010600030101010101" pitchFamily="2" charset="-122"/>
                <a:ea typeface="DengXian" panose="02010600030101010101" pitchFamily="2" charset="-122"/>
              </a:rPr>
              <a:t>概 述</a:t>
            </a:r>
            <a:endParaRPr kumimoji="1" lang="en-US" altLang="zh-CN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 lvl="1"/>
            <a:r>
              <a:rPr kumimoji="1" lang="en-US" altLang="zh-CN" dirty="0">
                <a:latin typeface="DengXian" panose="02010600030101010101" pitchFamily="2" charset="-122"/>
                <a:ea typeface="DengXian" panose="02010600030101010101" pitchFamily="2" charset="-122"/>
              </a:rPr>
              <a:t>5- </a:t>
            </a:r>
            <a:r>
              <a:rPr kumimoji="1" lang="zh-CN" altLang="en-US" dirty="0">
                <a:latin typeface="DengXian" panose="02010600030101010101" pitchFamily="2" charset="-122"/>
                <a:ea typeface="DengXian" panose="02010600030101010101" pitchFamily="2" charset="-122"/>
              </a:rPr>
              <a:t>关系型数据库：</a:t>
            </a:r>
            <a:r>
              <a:rPr kumimoji="1" lang="en-US" altLang="zh-CN" dirty="0">
                <a:latin typeface="DengXian" panose="02010600030101010101" pitchFamily="2" charset="-122"/>
                <a:ea typeface="DengXian" panose="02010600030101010101" pitchFamily="2" charset="-122"/>
              </a:rPr>
              <a:t>2. </a:t>
            </a:r>
            <a:r>
              <a:rPr kumimoji="1" lang="zh-CN" altLang="en-US" dirty="0">
                <a:latin typeface="DengXian" panose="02010600030101010101" pitchFamily="2" charset="-122"/>
                <a:ea typeface="DengXian" panose="02010600030101010101" pitchFamily="2" charset="-122"/>
              </a:rPr>
              <a:t>关系型数据库的库与表的构建方法  </a:t>
            </a:r>
            <a:endParaRPr kumimoji="1" lang="en-US" altLang="zh-CN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 lvl="1"/>
            <a:r>
              <a:rPr kumimoji="1" lang="en-US" altLang="zh-CN" dirty="0">
                <a:latin typeface="DengXian" panose="02010600030101010101" pitchFamily="2" charset="-122"/>
                <a:ea typeface="DengXian" panose="02010600030101010101" pitchFamily="2" charset="-122"/>
              </a:rPr>
              <a:t>6- </a:t>
            </a:r>
            <a:r>
              <a:rPr kumimoji="1" lang="zh-CN" altLang="en-US" dirty="0">
                <a:latin typeface="DengXian" panose="02010600030101010101" pitchFamily="2" charset="-122"/>
                <a:ea typeface="DengXian" panose="02010600030101010101" pitchFamily="2" charset="-122"/>
              </a:rPr>
              <a:t>关系型数据库：</a:t>
            </a:r>
            <a:r>
              <a:rPr kumimoji="1" lang="en-US" altLang="zh-CN" dirty="0">
                <a:latin typeface="DengXian" panose="02010600030101010101" pitchFamily="2" charset="-122"/>
                <a:ea typeface="DengXian" panose="02010600030101010101" pitchFamily="2" charset="-122"/>
              </a:rPr>
              <a:t>3. </a:t>
            </a:r>
            <a:r>
              <a:rPr kumimoji="1" lang="zh-CN" altLang="en-US" dirty="0">
                <a:latin typeface="DengXian" panose="02010600030101010101" pitchFamily="2" charset="-122"/>
                <a:ea typeface="DengXian" panose="02010600030101010101" pitchFamily="2" charset="-122"/>
              </a:rPr>
              <a:t>关系型数据库的库与表的基本设计原则 </a:t>
            </a:r>
            <a:endParaRPr kumimoji="1" lang="en-US" altLang="zh-CN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 lvl="1"/>
            <a:r>
              <a:rPr kumimoji="1" lang="en-US" altLang="zh-CN" dirty="0">
                <a:latin typeface="DengXian" panose="02010600030101010101" pitchFamily="2" charset="-122"/>
                <a:ea typeface="DengXian" panose="02010600030101010101" pitchFamily="2" charset="-122"/>
              </a:rPr>
              <a:t>7- </a:t>
            </a:r>
            <a:r>
              <a:rPr kumimoji="1" lang="zh-CN" altLang="en-US" dirty="0">
                <a:latin typeface="DengXian" panose="02010600030101010101" pitchFamily="2" charset="-122"/>
                <a:ea typeface="DengXian" panose="02010600030101010101" pitchFamily="2" charset="-122"/>
              </a:rPr>
              <a:t>关系型数据库：</a:t>
            </a:r>
            <a:r>
              <a:rPr kumimoji="1" lang="en-US" altLang="zh-CN" dirty="0">
                <a:latin typeface="DengXian" panose="02010600030101010101" pitchFamily="2" charset="-122"/>
                <a:ea typeface="DengXian" panose="02010600030101010101" pitchFamily="2" charset="-122"/>
              </a:rPr>
              <a:t>4. </a:t>
            </a:r>
            <a:r>
              <a:rPr kumimoji="1" lang="zh-CN" altLang="en-US" dirty="0">
                <a:latin typeface="DengXian" panose="02010600030101010101" pitchFamily="2" charset="-122"/>
                <a:ea typeface="DengXian" panose="02010600030101010101" pitchFamily="2" charset="-122"/>
              </a:rPr>
              <a:t>基础的</a:t>
            </a:r>
            <a:r>
              <a:rPr kumimoji="1" lang="en" altLang="zh-CN" dirty="0">
                <a:latin typeface="DengXian" panose="02010600030101010101" pitchFamily="2" charset="-122"/>
                <a:ea typeface="DengXian" panose="02010600030101010101" pitchFamily="2" charset="-122"/>
              </a:rPr>
              <a:t>SQL</a:t>
            </a:r>
            <a:r>
              <a:rPr kumimoji="1" lang="zh-CN" altLang="en-US" dirty="0">
                <a:latin typeface="DengXian" panose="02010600030101010101" pitchFamily="2" charset="-122"/>
                <a:ea typeface="DengXian" panose="02010600030101010101" pitchFamily="2" charset="-122"/>
              </a:rPr>
              <a:t>语法 </a:t>
            </a:r>
            <a:endParaRPr kumimoji="1" lang="en-US" altLang="zh-CN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 lvl="1"/>
            <a:r>
              <a:rPr kumimoji="1" lang="en-US" altLang="zh-CN" dirty="0">
                <a:latin typeface="DengXian" panose="02010600030101010101" pitchFamily="2" charset="-122"/>
                <a:ea typeface="DengXian" panose="02010600030101010101" pitchFamily="2" charset="-122"/>
              </a:rPr>
              <a:t>8- </a:t>
            </a:r>
            <a:r>
              <a:rPr kumimoji="1" lang="zh-CN" altLang="en-US" dirty="0">
                <a:latin typeface="DengXian" panose="02010600030101010101" pitchFamily="2" charset="-122"/>
                <a:ea typeface="DengXian" panose="02010600030101010101" pitchFamily="2" charset="-122"/>
              </a:rPr>
              <a:t>关系型数据库：</a:t>
            </a:r>
            <a:r>
              <a:rPr kumimoji="1" lang="en-US" altLang="zh-CN" dirty="0">
                <a:latin typeface="DengXian" panose="02010600030101010101" pitchFamily="2" charset="-122"/>
                <a:ea typeface="DengXian" panose="02010600030101010101" pitchFamily="2" charset="-122"/>
              </a:rPr>
              <a:t>5.</a:t>
            </a:r>
            <a:r>
              <a:rPr kumimoji="1" lang="zh-CN" altLang="en-US" dirty="0">
                <a:latin typeface="DengXian" panose="02010600030101010101" pitchFamily="2" charset="-122"/>
                <a:ea typeface="DengXian" panose="02010600030101010101" pitchFamily="2" charset="-122"/>
              </a:rPr>
              <a:t>进阶的</a:t>
            </a:r>
            <a:r>
              <a:rPr kumimoji="1" lang="en" altLang="zh-CN" dirty="0">
                <a:latin typeface="DengXian" panose="02010600030101010101" pitchFamily="2" charset="-122"/>
                <a:ea typeface="DengXian" panose="02010600030101010101" pitchFamily="2" charset="-122"/>
              </a:rPr>
              <a:t>SQL </a:t>
            </a:r>
            <a:r>
              <a:rPr kumimoji="1" lang="zh-CN" altLang="en-US" dirty="0">
                <a:latin typeface="DengXian" panose="02010600030101010101" pitchFamily="2" charset="-122"/>
                <a:ea typeface="DengXian" panose="02010600030101010101" pitchFamily="2" charset="-122"/>
              </a:rPr>
              <a:t>语法，包含聚集函数和嵌套语句的复杂语法 </a:t>
            </a:r>
            <a:r>
              <a:rPr kumimoji="1" lang="en-US" altLang="zh-CN" dirty="0">
                <a:latin typeface="DengXian" panose="02010600030101010101" pitchFamily="2" charset="-122"/>
                <a:ea typeface="DengXian" panose="02010600030101010101" pitchFamily="2" charset="-122"/>
              </a:rPr>
              <a:t>6.</a:t>
            </a:r>
            <a:r>
              <a:rPr kumimoji="1" lang="zh-CN" altLang="en-US" dirty="0">
                <a:latin typeface="DengXian" panose="02010600030101010101" pitchFamily="2" charset="-122"/>
                <a:ea typeface="DengXian" panose="02010600030101010101" pitchFamily="2" charset="-122"/>
              </a:rPr>
              <a:t>函数、存储过 程、触发器</a:t>
            </a:r>
            <a:endParaRPr kumimoji="1" lang="en-US" altLang="zh-CN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 lvl="1"/>
            <a:r>
              <a:rPr kumimoji="1" lang="en-US" altLang="zh-CN" dirty="0">
                <a:latin typeface="DengXian" panose="02010600030101010101" pitchFamily="2" charset="-122"/>
                <a:ea typeface="DengXian" panose="02010600030101010101" pitchFamily="2" charset="-122"/>
              </a:rPr>
              <a:t>9- </a:t>
            </a:r>
            <a:r>
              <a:rPr kumimoji="1" lang="zh-CN" altLang="en-US" dirty="0">
                <a:latin typeface="DengXian" panose="02010600030101010101" pitchFamily="2" charset="-122"/>
                <a:ea typeface="DengXian" panose="02010600030101010101" pitchFamily="2" charset="-122"/>
              </a:rPr>
              <a:t>访问数据库：</a:t>
            </a:r>
            <a:r>
              <a:rPr kumimoji="1" lang="en-US" altLang="zh-CN" dirty="0">
                <a:latin typeface="DengXian" panose="02010600030101010101" pitchFamily="2" charset="-122"/>
                <a:ea typeface="DengXian" panose="02010600030101010101" pitchFamily="2" charset="-122"/>
              </a:rPr>
              <a:t>1. </a:t>
            </a:r>
            <a:r>
              <a:rPr kumimoji="1" lang="en" altLang="zh-CN" dirty="0">
                <a:latin typeface="DengXian" panose="02010600030101010101" pitchFamily="2" charset="-122"/>
                <a:ea typeface="DengXian" panose="02010600030101010101" pitchFamily="2" charset="-122"/>
              </a:rPr>
              <a:t>Java</a:t>
            </a:r>
            <a:r>
              <a:rPr kumimoji="1" lang="zh-CN" altLang="en-US" dirty="0">
                <a:latin typeface="DengXian" panose="02010600030101010101" pitchFamily="2" charset="-122"/>
                <a:ea typeface="DengXian" panose="02010600030101010101" pitchFamily="2" charset="-122"/>
              </a:rPr>
              <a:t>访问数据库的方式 </a:t>
            </a:r>
            <a:r>
              <a:rPr kumimoji="1" lang="en-US" altLang="zh-CN" dirty="0">
                <a:latin typeface="DengXian" panose="02010600030101010101" pitchFamily="2" charset="-122"/>
                <a:ea typeface="DengXian" panose="02010600030101010101" pitchFamily="2" charset="-122"/>
              </a:rPr>
              <a:t>2. </a:t>
            </a:r>
            <a:r>
              <a:rPr kumimoji="1" lang="en" altLang="zh-CN" dirty="0">
                <a:latin typeface="DengXian" panose="02010600030101010101" pitchFamily="2" charset="-122"/>
                <a:ea typeface="DengXian" panose="02010600030101010101" pitchFamily="2" charset="-122"/>
              </a:rPr>
              <a:t>ORM</a:t>
            </a:r>
            <a:r>
              <a:rPr kumimoji="1" lang="zh-CN" altLang="en-US" dirty="0">
                <a:latin typeface="DengXian" panose="02010600030101010101" pitchFamily="2" charset="-122"/>
                <a:ea typeface="DengXian" panose="02010600030101010101" pitchFamily="2" charset="-122"/>
              </a:rPr>
              <a:t>工具的原理 </a:t>
            </a:r>
            <a:endParaRPr kumimoji="1" lang="en-US" altLang="zh-CN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 lvl="1"/>
            <a:r>
              <a:rPr kumimoji="1" lang="en-US" altLang="zh-CN" dirty="0">
                <a:latin typeface="DengXian" panose="02010600030101010101" pitchFamily="2" charset="-122"/>
                <a:ea typeface="DengXian" panose="02010600030101010101" pitchFamily="2" charset="-122"/>
              </a:rPr>
              <a:t>10- </a:t>
            </a:r>
            <a:r>
              <a:rPr kumimoji="1" lang="zh-CN" altLang="en-US" dirty="0">
                <a:latin typeface="DengXian" panose="02010600030101010101" pitchFamily="2" charset="-122"/>
                <a:ea typeface="DengXian" panose="02010600030101010101" pitchFamily="2" charset="-122"/>
              </a:rPr>
              <a:t>访问数据库：</a:t>
            </a:r>
            <a:r>
              <a:rPr kumimoji="1" lang="en-US" altLang="zh-CN" dirty="0">
                <a:latin typeface="DengXian" panose="02010600030101010101" pitchFamily="2" charset="-122"/>
                <a:ea typeface="DengXian" panose="02010600030101010101" pitchFamily="2" charset="-122"/>
              </a:rPr>
              <a:t>3. </a:t>
            </a:r>
            <a:r>
              <a:rPr kumimoji="1" lang="en" altLang="zh-CN" dirty="0">
                <a:latin typeface="DengXian" panose="02010600030101010101" pitchFamily="2" charset="-122"/>
                <a:ea typeface="DengXian" panose="02010600030101010101" pitchFamily="2" charset="-122"/>
              </a:rPr>
              <a:t>Spring JPA</a:t>
            </a:r>
            <a:r>
              <a:rPr kumimoji="1" lang="zh-CN" altLang="en-US" dirty="0">
                <a:latin typeface="DengXian" panose="02010600030101010101" pitchFamily="2" charset="-122"/>
                <a:ea typeface="DengXian" panose="02010600030101010101" pitchFamily="2" charset="-122"/>
              </a:rPr>
              <a:t>基础使用方法</a:t>
            </a:r>
            <a:r>
              <a:rPr kumimoji="1" lang="en-US" altLang="zh-CN" dirty="0">
                <a:latin typeface="DengXian" panose="02010600030101010101" pitchFamily="2" charset="-122"/>
                <a:ea typeface="DengXian" panose="02010600030101010101" pitchFamily="2" charset="-122"/>
              </a:rPr>
              <a:t>; 4. </a:t>
            </a:r>
            <a:r>
              <a:rPr kumimoji="1" lang="en" altLang="zh-CN" dirty="0">
                <a:latin typeface="DengXian" panose="02010600030101010101" pitchFamily="2" charset="-122"/>
                <a:ea typeface="DengXian" panose="02010600030101010101" pitchFamily="2" charset="-122"/>
              </a:rPr>
              <a:t>ORM</a:t>
            </a:r>
            <a:r>
              <a:rPr kumimoji="1" lang="zh-CN" altLang="en-US" dirty="0">
                <a:latin typeface="DengXian" panose="02010600030101010101" pitchFamily="2" charset="-122"/>
                <a:ea typeface="DengXian" panose="02010600030101010101" pitchFamily="2" charset="-122"/>
              </a:rPr>
              <a:t>中继承关系的映射 </a:t>
            </a:r>
            <a:endParaRPr kumimoji="1" lang="en-US" altLang="zh-CN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 lvl="1"/>
            <a:r>
              <a:rPr kumimoji="1" lang="en-US" altLang="zh-CN" dirty="0">
                <a:latin typeface="DengXian" panose="02010600030101010101" pitchFamily="2" charset="-122"/>
                <a:ea typeface="DengXian" panose="02010600030101010101" pitchFamily="2" charset="-122"/>
              </a:rPr>
              <a:t>11- </a:t>
            </a:r>
            <a:r>
              <a:rPr kumimoji="1" lang="zh-CN" altLang="en-US" dirty="0">
                <a:latin typeface="DengXian" panose="02010600030101010101" pitchFamily="2" charset="-122"/>
                <a:ea typeface="DengXian" panose="02010600030101010101" pitchFamily="2" charset="-122"/>
              </a:rPr>
              <a:t>访问数据库：</a:t>
            </a:r>
            <a:r>
              <a:rPr kumimoji="1" lang="en-US" altLang="zh-CN" dirty="0">
                <a:latin typeface="DengXian" panose="02010600030101010101" pitchFamily="2" charset="-122"/>
                <a:ea typeface="DengXian" panose="02010600030101010101" pitchFamily="2" charset="-122"/>
              </a:rPr>
              <a:t>5. </a:t>
            </a:r>
            <a:r>
              <a:rPr kumimoji="1" lang="en" altLang="zh-CN" dirty="0">
                <a:latin typeface="DengXian" panose="02010600030101010101" pitchFamily="2" charset="-122"/>
                <a:ea typeface="DengXian" panose="02010600030101010101" pitchFamily="2" charset="-122"/>
              </a:rPr>
              <a:t>ORM</a:t>
            </a:r>
            <a:r>
              <a:rPr kumimoji="1" lang="zh-CN" altLang="en-US" dirty="0">
                <a:latin typeface="DengXian" panose="02010600030101010101" pitchFamily="2" charset="-122"/>
                <a:ea typeface="DengXian" panose="02010600030101010101" pitchFamily="2" charset="-122"/>
              </a:rPr>
              <a:t>中表结构与对象关系的复杂映射 </a:t>
            </a:r>
            <a:r>
              <a:rPr kumimoji="1" lang="en-US" altLang="zh-CN" dirty="0">
                <a:latin typeface="DengXian" panose="02010600030101010101" pitchFamily="2" charset="-122"/>
                <a:ea typeface="DengXian" panose="02010600030101010101" pitchFamily="2" charset="-122"/>
              </a:rPr>
              <a:t>6. </a:t>
            </a:r>
            <a:r>
              <a:rPr kumimoji="1" lang="zh-CN" altLang="en-US" dirty="0">
                <a:latin typeface="DengXian" panose="02010600030101010101" pitchFamily="2" charset="-122"/>
                <a:ea typeface="DengXian" panose="02010600030101010101" pitchFamily="2" charset="-122"/>
              </a:rPr>
              <a:t>对象查询语言的基础语法</a:t>
            </a:r>
            <a:endParaRPr kumimoji="1" lang="en-US" altLang="zh-CN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 lvl="1"/>
            <a:r>
              <a:rPr kumimoji="1" lang="en-US" altLang="zh-CN" dirty="0">
                <a:latin typeface="DengXian" panose="02010600030101010101" pitchFamily="2" charset="-122"/>
                <a:ea typeface="DengXian" panose="02010600030101010101" pitchFamily="2" charset="-122"/>
              </a:rPr>
              <a:t>12- </a:t>
            </a:r>
            <a:r>
              <a:rPr kumimoji="1" lang="zh-CN" altLang="en-US" dirty="0">
                <a:latin typeface="DengXian" panose="02010600030101010101" pitchFamily="2" charset="-122"/>
                <a:ea typeface="DengXian" panose="02010600030101010101" pitchFamily="2" charset="-122"/>
              </a:rPr>
              <a:t>依赖注入与分层架构：</a:t>
            </a:r>
            <a:r>
              <a:rPr kumimoji="1" lang="en-US" altLang="zh-CN" dirty="0">
                <a:latin typeface="DengXian" panose="02010600030101010101" pitchFamily="2" charset="-122"/>
                <a:ea typeface="DengXian" panose="02010600030101010101" pitchFamily="2" charset="-122"/>
              </a:rPr>
              <a:t>1. </a:t>
            </a:r>
            <a:r>
              <a:rPr kumimoji="1" lang="zh-CN" altLang="en-US" dirty="0">
                <a:latin typeface="DengXian" panose="02010600030101010101" pitchFamily="2" charset="-122"/>
                <a:ea typeface="DengXian" panose="02010600030101010101" pitchFamily="2" charset="-122"/>
              </a:rPr>
              <a:t>依赖注入的原理 </a:t>
            </a:r>
            <a:r>
              <a:rPr kumimoji="1" lang="en-US" altLang="zh-CN" dirty="0">
                <a:latin typeface="DengXian" panose="02010600030101010101" pitchFamily="2" charset="-122"/>
                <a:ea typeface="DengXian" panose="02010600030101010101" pitchFamily="2" charset="-122"/>
              </a:rPr>
              <a:t>2. </a:t>
            </a:r>
            <a:r>
              <a:rPr kumimoji="1" lang="en" altLang="zh-CN" dirty="0">
                <a:latin typeface="DengXian" panose="02010600030101010101" pitchFamily="2" charset="-122"/>
                <a:ea typeface="DengXian" panose="02010600030101010101" pitchFamily="2" charset="-122"/>
              </a:rPr>
              <a:t>Spring </a:t>
            </a:r>
            <a:r>
              <a:rPr kumimoji="1" lang="zh-CN" altLang="en-US" dirty="0">
                <a:latin typeface="DengXian" panose="02010600030101010101" pitchFamily="2" charset="-122"/>
                <a:ea typeface="DengXian" panose="02010600030101010101" pitchFamily="2" charset="-122"/>
              </a:rPr>
              <a:t>框架的依赖注入 </a:t>
            </a:r>
            <a:r>
              <a:rPr kumimoji="1" lang="en-US" altLang="zh-CN" dirty="0">
                <a:latin typeface="DengXian" panose="02010600030101010101" pitchFamily="2" charset="-122"/>
                <a:ea typeface="DengXian" panose="02010600030101010101" pitchFamily="2" charset="-122"/>
              </a:rPr>
              <a:t>3. </a:t>
            </a:r>
            <a:r>
              <a:rPr kumimoji="1" lang="en" altLang="zh-CN" dirty="0">
                <a:latin typeface="DengXian" panose="02010600030101010101" pitchFamily="2" charset="-122"/>
                <a:ea typeface="DengXian" panose="02010600030101010101" pitchFamily="2" charset="-122"/>
              </a:rPr>
              <a:t>Web</a:t>
            </a:r>
            <a:r>
              <a:rPr kumimoji="1" lang="zh-CN" altLang="en-US" dirty="0">
                <a:latin typeface="DengXian" panose="02010600030101010101" pitchFamily="2" charset="-122"/>
                <a:ea typeface="DengXian" panose="02010600030101010101" pitchFamily="2" charset="-122"/>
              </a:rPr>
              <a:t>分层架构中的依赖注入</a:t>
            </a:r>
            <a:endParaRPr kumimoji="1" lang="en-US" altLang="zh-CN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 lvl="1"/>
            <a:r>
              <a:rPr kumimoji="1" lang="en-US" altLang="zh-CN" dirty="0">
                <a:latin typeface="DengXian" panose="02010600030101010101" pitchFamily="2" charset="-122"/>
                <a:ea typeface="DengXian" panose="02010600030101010101" pitchFamily="2" charset="-122"/>
              </a:rPr>
              <a:t>13- </a:t>
            </a:r>
            <a:r>
              <a:rPr kumimoji="1" lang="zh-CN" altLang="en-US" dirty="0">
                <a:latin typeface="DengXian" panose="02010600030101010101" pitchFamily="2" charset="-122"/>
                <a:ea typeface="DengXian" panose="02010600030101010101" pitchFamily="2" charset="-122"/>
              </a:rPr>
              <a:t>后端工程整合：</a:t>
            </a:r>
            <a:r>
              <a:rPr kumimoji="1" lang="en-US" altLang="zh-CN" dirty="0">
                <a:latin typeface="DengXian" panose="02010600030101010101" pitchFamily="2" charset="-122"/>
                <a:ea typeface="DengXian" panose="02010600030101010101" pitchFamily="2" charset="-122"/>
              </a:rPr>
              <a:t>1. </a:t>
            </a:r>
            <a:r>
              <a:rPr kumimoji="1" lang="zh-CN" altLang="en-US" dirty="0">
                <a:latin typeface="DengXian" panose="02010600030101010101" pitchFamily="2" charset="-122"/>
                <a:ea typeface="DengXian" panose="02010600030101010101" pitchFamily="2" charset="-122"/>
              </a:rPr>
              <a:t>架构优化 </a:t>
            </a:r>
            <a:r>
              <a:rPr kumimoji="1" lang="en-US" altLang="zh-CN" dirty="0">
                <a:latin typeface="DengXian" panose="02010600030101010101" pitchFamily="2" charset="-122"/>
                <a:ea typeface="DengXian" panose="02010600030101010101" pitchFamily="2" charset="-122"/>
              </a:rPr>
              <a:t>2. </a:t>
            </a:r>
            <a:r>
              <a:rPr kumimoji="1" lang="zh-CN" altLang="en-US" dirty="0">
                <a:latin typeface="DengXian" panose="02010600030101010101" pitchFamily="2" charset="-122"/>
                <a:ea typeface="DengXian" panose="02010600030101010101" pitchFamily="2" charset="-122"/>
              </a:rPr>
              <a:t>完整案例解析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25D7B96-D438-57BE-D91C-20CB5A4FE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18ED7-1FAF-4BEC-A906-EB6564C334EB}" type="slidenum">
              <a:rPr lang="zh-CN" altLang="en-US" smtClean="0"/>
              <a:pPr/>
              <a:t>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04958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课件、参考资料与行课安排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DengXian" panose="02010600030101010101" pitchFamily="2" charset="-122"/>
                <a:ea typeface="DengXian" panose="02010600030101010101" pitchFamily="2" charset="-122"/>
              </a:rPr>
              <a:t>课程网站：</a:t>
            </a:r>
            <a:r>
              <a:rPr lang="en-US" altLang="zh-CN" dirty="0">
                <a:latin typeface="DengXian" panose="02010600030101010101" pitchFamily="2" charset="-122"/>
                <a:ea typeface="DengXian" panose="02010600030101010101" pitchFamily="2" charset="-122"/>
              </a:rPr>
              <a:t>Canvas</a:t>
            </a:r>
          </a:p>
          <a:p>
            <a:pPr lvl="1"/>
            <a:r>
              <a:rPr lang="en-US" altLang="zh-CN" dirty="0">
                <a:latin typeface="DengXian" panose="02010600030101010101" pitchFamily="2" charset="-122"/>
                <a:ea typeface="DengXian" panose="02010600030101010101" pitchFamily="2" charset="-122"/>
                <a:hlinkClick r:id="rId2"/>
              </a:rPr>
              <a:t>https://oc.sjtu.edu.cn/courses/64174</a:t>
            </a:r>
            <a:endParaRPr lang="en-US" altLang="zh-CN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 lvl="1"/>
            <a:endParaRPr lang="en-US" altLang="zh-CN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r>
              <a:rPr lang="zh-CN" altLang="en-US" dirty="0">
                <a:latin typeface="DengXian" panose="02010600030101010101" pitchFamily="2" charset="-122"/>
                <a:ea typeface="DengXian" panose="02010600030101010101" pitchFamily="2" charset="-122"/>
              </a:rPr>
              <a:t>参考资料</a:t>
            </a:r>
            <a:endParaRPr lang="en-US" altLang="zh-CN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 lvl="1"/>
            <a:r>
              <a:rPr lang="zh-CN" altLang="en-US" dirty="0">
                <a:latin typeface="DengXian" panose="02010600030101010101" pitchFamily="2" charset="-122"/>
                <a:ea typeface="DengXian" panose="02010600030101010101" pitchFamily="2" charset="-122"/>
              </a:rPr>
              <a:t>每节课后的课件中列出</a:t>
            </a:r>
            <a:endParaRPr lang="en-US" altLang="zh-CN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 lvl="1"/>
            <a:endParaRPr lang="en-US" altLang="zh-CN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 marL="257168" lvl="1" indent="-257168">
              <a:buFont typeface="Arial" pitchFamily="34" charset="0"/>
              <a:buChar char="•"/>
              <a:defRPr/>
            </a:pPr>
            <a:r>
              <a:rPr lang="zh-CN" altLang="en-US" sz="1800" dirty="0">
                <a:latin typeface="DengXian" panose="02010600030101010101" pitchFamily="2" charset="-122"/>
                <a:ea typeface="DengXian" panose="02010600030101010101" pitchFamily="2" charset="-122"/>
              </a:rPr>
              <a:t>上课时间</a:t>
            </a:r>
            <a:r>
              <a:rPr lang="en-US" altLang="zh-CN" sz="1800" dirty="0">
                <a:latin typeface="DengXian" panose="02010600030101010101" pitchFamily="2" charset="-122"/>
                <a:ea typeface="DengXian" panose="02010600030101010101" pitchFamily="2" charset="-122"/>
              </a:rPr>
              <a:t>&amp;</a:t>
            </a:r>
            <a:r>
              <a:rPr lang="zh-CN" altLang="en-US" sz="1800" dirty="0">
                <a:latin typeface="DengXian" panose="02010600030101010101" pitchFamily="2" charset="-122"/>
                <a:ea typeface="DengXian" panose="02010600030101010101" pitchFamily="2" charset="-122"/>
              </a:rPr>
              <a:t>地点</a:t>
            </a:r>
            <a:endParaRPr lang="en-US" altLang="zh-CN" sz="1800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 lvl="1">
              <a:buFont typeface="Arial" charset="0"/>
              <a:buChar char="–"/>
              <a:defRPr/>
            </a:pPr>
            <a:r>
              <a:rPr lang="zh-CN" altLang="en-US" dirty="0">
                <a:latin typeface="DengXian" panose="02010600030101010101" pitchFamily="2" charset="-122"/>
                <a:ea typeface="DengXian" panose="02010600030101010101" pitchFamily="2" charset="-122"/>
              </a:rPr>
              <a:t>每周周</a:t>
            </a:r>
            <a:r>
              <a:rPr lang="zh-Hans" altLang="en-US" dirty="0">
                <a:latin typeface="DengXian" panose="02010600030101010101" pitchFamily="2" charset="-122"/>
                <a:ea typeface="DengXian" panose="02010600030101010101" pitchFamily="2" charset="-122"/>
              </a:rPr>
              <a:t>二</a:t>
            </a:r>
            <a:r>
              <a:rPr lang="zh-CN" altLang="en-US" dirty="0">
                <a:latin typeface="DengXian" panose="02010600030101010101" pitchFamily="2" charset="-122"/>
                <a:ea typeface="DengXian" panose="02010600030101010101" pitchFamily="2" charset="-122"/>
              </a:rPr>
              <a:t>上午 </a:t>
            </a:r>
            <a:r>
              <a:rPr lang="en-US" altLang="zh-CN" dirty="0">
                <a:latin typeface="DengXian" panose="02010600030101010101" pitchFamily="2" charset="-122"/>
                <a:ea typeface="DengXian" panose="02010600030101010101" pitchFamily="2" charset="-122"/>
              </a:rPr>
              <a:t>1-2</a:t>
            </a:r>
            <a:r>
              <a:rPr lang="zh-CN" altLang="en-US" dirty="0">
                <a:latin typeface="DengXian" panose="02010600030101010101" pitchFamily="2" charset="-122"/>
                <a:ea typeface="DengXian" panose="02010600030101010101" pitchFamily="2" charset="-122"/>
              </a:rPr>
              <a:t>节，</a:t>
            </a:r>
            <a:r>
              <a:rPr lang="en-US" altLang="zh-CN" dirty="0">
                <a:latin typeface="DengXian" panose="02010600030101010101" pitchFamily="2" charset="-122"/>
                <a:ea typeface="DengXian" panose="02010600030101010101" pitchFamily="2" charset="-122"/>
              </a:rPr>
              <a:t>08:00-09:40</a:t>
            </a:r>
            <a:r>
              <a:rPr lang="zh-CN" altLang="en-US" dirty="0">
                <a:latin typeface="DengXian" panose="02010600030101010101" pitchFamily="2" charset="-122"/>
                <a:ea typeface="DengXian" panose="02010600030101010101" pitchFamily="2" charset="-122"/>
              </a:rPr>
              <a:t>，上</a:t>
            </a:r>
            <a:r>
              <a:rPr lang="zh-Hans" altLang="en-US" dirty="0">
                <a:latin typeface="DengXian" panose="02010600030101010101" pitchFamily="2" charset="-122"/>
                <a:ea typeface="DengXian" panose="02010600030101010101" pitchFamily="2" charset="-122"/>
              </a:rPr>
              <a:t>院</a:t>
            </a:r>
            <a:r>
              <a:rPr lang="en-US" altLang="zh-CN" dirty="0">
                <a:latin typeface="DengXian" panose="02010600030101010101" pitchFamily="2" charset="-122"/>
                <a:ea typeface="DengXian" panose="02010600030101010101" pitchFamily="2" charset="-122"/>
              </a:rPr>
              <a:t>213</a:t>
            </a:r>
          </a:p>
          <a:p>
            <a:pPr lvl="1">
              <a:buFont typeface="Arial" charset="0"/>
              <a:buChar char="–"/>
              <a:defRPr/>
            </a:pPr>
            <a:r>
              <a:rPr lang="zh-CN" altLang="en-US" dirty="0">
                <a:latin typeface="DengXian" panose="02010600030101010101" pitchFamily="2" charset="-122"/>
                <a:ea typeface="DengXian" panose="02010600030101010101" pitchFamily="2" charset="-122"/>
              </a:rPr>
              <a:t>单周周四上午 </a:t>
            </a:r>
            <a:r>
              <a:rPr lang="en-US" altLang="zh-CN" dirty="0">
                <a:latin typeface="DengXian" panose="02010600030101010101" pitchFamily="2" charset="-122"/>
                <a:ea typeface="DengXian" panose="02010600030101010101" pitchFamily="2" charset="-122"/>
              </a:rPr>
              <a:t>3-4</a:t>
            </a:r>
            <a:r>
              <a:rPr lang="zh-CN" altLang="en-US" dirty="0">
                <a:latin typeface="DengXian" panose="02010600030101010101" pitchFamily="2" charset="-122"/>
                <a:ea typeface="DengXian" panose="02010600030101010101" pitchFamily="2" charset="-122"/>
              </a:rPr>
              <a:t>节，</a:t>
            </a:r>
            <a:r>
              <a:rPr lang="en-US" altLang="zh-CN" dirty="0">
                <a:latin typeface="DengXian" panose="02010600030101010101" pitchFamily="2" charset="-122"/>
                <a:ea typeface="DengXian" panose="02010600030101010101" pitchFamily="2" charset="-122"/>
              </a:rPr>
              <a:t>10:00-11:40</a:t>
            </a:r>
            <a:r>
              <a:rPr lang="zh-CN" altLang="en-US" dirty="0">
                <a:latin typeface="DengXian" panose="02010600030101010101" pitchFamily="2" charset="-122"/>
                <a:ea typeface="DengXian" panose="02010600030101010101" pitchFamily="2" charset="-122"/>
              </a:rPr>
              <a:t>，上</a:t>
            </a:r>
            <a:r>
              <a:rPr lang="zh-Hans" altLang="en-US" dirty="0">
                <a:latin typeface="DengXian" panose="02010600030101010101" pitchFamily="2" charset="-122"/>
                <a:ea typeface="DengXian" panose="02010600030101010101" pitchFamily="2" charset="-122"/>
              </a:rPr>
              <a:t>院</a:t>
            </a:r>
            <a:r>
              <a:rPr lang="en-US" altLang="zh-CN" dirty="0">
                <a:latin typeface="DengXian" panose="02010600030101010101" pitchFamily="2" charset="-122"/>
                <a:ea typeface="DengXian" panose="02010600030101010101" pitchFamily="2" charset="-122"/>
              </a:rPr>
              <a:t>213</a:t>
            </a:r>
          </a:p>
          <a:p>
            <a:pPr lvl="1">
              <a:buFont typeface="Arial" charset="0"/>
              <a:buChar char="–"/>
              <a:defRPr/>
            </a:pPr>
            <a:endParaRPr lang="en-US" altLang="zh-CN" dirty="0">
              <a:solidFill>
                <a:srgbClr val="FF0000"/>
              </a:solidFill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 marL="257168" lvl="1" indent="-257168">
              <a:buFont typeface="Arial" pitchFamily="34" charset="0"/>
              <a:buChar char="•"/>
              <a:defRPr/>
            </a:pPr>
            <a:r>
              <a:rPr lang="zh-CN" altLang="en-US" sz="1800" dirty="0">
                <a:latin typeface="DengXian" panose="02010600030101010101" pitchFamily="2" charset="-122"/>
                <a:ea typeface="DengXian" panose="02010600030101010101" pitchFamily="2" charset="-122"/>
              </a:rPr>
              <a:t>答疑时间</a:t>
            </a:r>
            <a:r>
              <a:rPr lang="en-US" altLang="zh-CN" sz="1800" dirty="0">
                <a:latin typeface="DengXian" panose="02010600030101010101" pitchFamily="2" charset="-122"/>
                <a:ea typeface="DengXian" panose="02010600030101010101" pitchFamily="2" charset="-122"/>
              </a:rPr>
              <a:t>&amp;</a:t>
            </a:r>
            <a:r>
              <a:rPr lang="zh-CN" altLang="en-US" sz="1800" dirty="0">
                <a:latin typeface="DengXian" panose="02010600030101010101" pitchFamily="2" charset="-122"/>
                <a:ea typeface="DengXian" panose="02010600030101010101" pitchFamily="2" charset="-122"/>
              </a:rPr>
              <a:t>地点</a:t>
            </a:r>
            <a:endParaRPr lang="en-US" altLang="zh-CN" sz="1800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 lvl="1">
              <a:defRPr/>
            </a:pPr>
            <a:r>
              <a:rPr lang="zh-CN" altLang="en-US" dirty="0">
                <a:latin typeface="DengXian" panose="02010600030101010101" pitchFamily="2" charset="-122"/>
                <a:ea typeface="DengXian" panose="02010600030101010101" pitchFamily="2" charset="-122"/>
              </a:rPr>
              <a:t>周四下午</a:t>
            </a:r>
            <a:r>
              <a:rPr lang="en-US" altLang="zh-CN" dirty="0">
                <a:latin typeface="DengXian" panose="02010600030101010101" pitchFamily="2" charset="-122"/>
                <a:ea typeface="DengXian" panose="02010600030101010101" pitchFamily="2" charset="-122"/>
              </a:rPr>
              <a:t>14:00-16:00 </a:t>
            </a:r>
            <a:r>
              <a:rPr lang="zh-CN" altLang="en-US" dirty="0">
                <a:latin typeface="DengXian" panose="02010600030101010101" pitchFamily="2" charset="-122"/>
                <a:ea typeface="DengXian" panose="02010600030101010101" pitchFamily="2" charset="-122"/>
              </a:rPr>
              <a:t>软件大楼</a:t>
            </a:r>
            <a:r>
              <a:rPr lang="en-US" altLang="zh-CN" dirty="0">
                <a:latin typeface="DengXian" panose="02010600030101010101" pitchFamily="2" charset="-122"/>
                <a:ea typeface="DengXian" panose="02010600030101010101" pitchFamily="2" charset="-122"/>
              </a:rPr>
              <a:t>5401</a:t>
            </a:r>
          </a:p>
          <a:p>
            <a:pPr lvl="1">
              <a:defRPr/>
            </a:pPr>
            <a:r>
              <a:rPr lang="zh-CN" altLang="en-US" dirty="0">
                <a:latin typeface="DengXian" panose="02010600030101010101" pitchFamily="2" charset="-122"/>
                <a:ea typeface="DengXian" panose="02010600030101010101" pitchFamily="2" charset="-122"/>
              </a:rPr>
              <a:t>平时有问题也可以通过微信和邮件与教师或助教联系</a:t>
            </a:r>
            <a:endParaRPr lang="en-US" altLang="zh-CN" dirty="0"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18ED7-1FAF-4BEC-A906-EB6564C334EB}" type="slidenum">
              <a:rPr lang="zh-CN" altLang="en-US" smtClean="0"/>
              <a:pPr/>
              <a:t>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42049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DengXian" panose="02010600030101010101" pitchFamily="2" charset="-122"/>
                <a:ea typeface="DengXian" panose="02010600030101010101" pitchFamily="2" charset="-122"/>
              </a:rPr>
              <a:t>Projects</a:t>
            </a:r>
          </a:p>
          <a:p>
            <a:pPr lvl="1"/>
            <a:r>
              <a:rPr lang="zh-CN" altLang="en-US" dirty="0">
                <a:latin typeface="DengXian" panose="02010600030101010101" pitchFamily="2" charset="-122"/>
                <a:ea typeface="DengXian" panose="02010600030101010101" pitchFamily="2" charset="-122"/>
              </a:rPr>
              <a:t>在线书店</a:t>
            </a:r>
            <a:r>
              <a:rPr lang="zh-Hans" altLang="en-US" dirty="0">
                <a:latin typeface="DengXian" panose="02010600030101010101" pitchFamily="2" charset="-122"/>
                <a:ea typeface="DengXian" panose="02010600030101010101" pitchFamily="2" charset="-122"/>
              </a:rPr>
              <a:t> </a:t>
            </a:r>
            <a:endParaRPr lang="en-US" altLang="zh-Hans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 lvl="2"/>
            <a:r>
              <a:rPr lang="zh-CN" altLang="zh-CN" dirty="0">
                <a:latin typeface="DengXian" panose="02010600030101010101" pitchFamily="2" charset="-122"/>
                <a:ea typeface="DengXian" panose="02010600030101010101" pitchFamily="2" charset="-122"/>
              </a:rPr>
              <a:t>第一次迭代：占</a:t>
            </a:r>
            <a:r>
              <a:rPr lang="en-US" altLang="zh-CN" dirty="0">
                <a:latin typeface="DengXian" panose="02010600030101010101" pitchFamily="2" charset="-122"/>
                <a:ea typeface="DengXian" panose="02010600030101010101" pitchFamily="2" charset="-122"/>
              </a:rPr>
              <a:t>20%</a:t>
            </a:r>
            <a:r>
              <a:rPr lang="zh-CN" altLang="en-US" dirty="0">
                <a:latin typeface="DengXian" panose="02010600030101010101" pitchFamily="2" charset="-122"/>
                <a:ea typeface="DengXian" panose="02010600030101010101" pitchFamily="2" charset="-122"/>
              </a:rPr>
              <a:t>，</a:t>
            </a:r>
            <a:r>
              <a:rPr lang="en-US" altLang="zh-CN" dirty="0">
                <a:latin typeface="DengXian" panose="02010600030101010101" pitchFamily="2" charset="-122"/>
                <a:ea typeface="DengXian" panose="02010600030101010101" pitchFamily="2" charset="-122"/>
              </a:rPr>
              <a:t>~</a:t>
            </a:r>
            <a:r>
              <a:rPr lang="zh-CN" altLang="en-US" dirty="0">
                <a:latin typeface="DengXian" panose="02010600030101010101" pitchFamily="2" charset="-122"/>
                <a:ea typeface="DengXian" panose="02010600030101010101" pitchFamily="2" charset="-122"/>
              </a:rPr>
              <a:t>第 </a:t>
            </a:r>
            <a:r>
              <a:rPr lang="en-US" altLang="zh-CN" dirty="0">
                <a:latin typeface="DengXian" panose="02010600030101010101" pitchFamily="2" charset="-122"/>
                <a:ea typeface="DengXian" panose="02010600030101010101" pitchFamily="2" charset="-122"/>
              </a:rPr>
              <a:t>6</a:t>
            </a:r>
            <a:r>
              <a:rPr lang="zh-CN" altLang="en-US" dirty="0">
                <a:latin typeface="DengXian" panose="02010600030101010101" pitchFamily="2" charset="-122"/>
                <a:ea typeface="DengXian" panose="02010600030101010101" pitchFamily="2" charset="-122"/>
              </a:rPr>
              <a:t> 周验收</a:t>
            </a:r>
            <a:endParaRPr lang="en-US" altLang="zh-CN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 lvl="3"/>
            <a:r>
              <a:rPr lang="zh-CN" altLang="en-US" dirty="0">
                <a:latin typeface="DengXian" panose="02010600030101010101" pitchFamily="2" charset="-122"/>
                <a:ea typeface="DengXian" panose="02010600030101010101" pitchFamily="2" charset="-122"/>
              </a:rPr>
              <a:t>运用</a:t>
            </a:r>
            <a:r>
              <a:rPr lang="en-US" altLang="zh-CN" dirty="0">
                <a:latin typeface="DengXian" panose="02010600030101010101" pitchFamily="2" charset="-122"/>
                <a:ea typeface="DengXian" panose="02010600030101010101" pitchFamily="2" charset="-122"/>
              </a:rPr>
              <a:t>HTML</a:t>
            </a:r>
            <a:r>
              <a:rPr lang="zh-CN" altLang="en-US" dirty="0">
                <a:latin typeface="DengXian" panose="02010600030101010101" pitchFamily="2" charset="-122"/>
                <a:ea typeface="DengXian" panose="02010600030101010101" pitchFamily="2" charset="-122"/>
              </a:rPr>
              <a:t>、</a:t>
            </a:r>
            <a:r>
              <a:rPr lang="en-US" altLang="zh-CN" dirty="0">
                <a:latin typeface="DengXian" panose="02010600030101010101" pitchFamily="2" charset="-122"/>
                <a:ea typeface="DengXian" panose="02010600030101010101" pitchFamily="2" charset="-122"/>
              </a:rPr>
              <a:t>CSS</a:t>
            </a:r>
            <a:r>
              <a:rPr lang="zh-CN" altLang="en-US" dirty="0">
                <a:latin typeface="DengXian" panose="02010600030101010101" pitchFamily="2" charset="-122"/>
                <a:ea typeface="DengXian" panose="02010600030101010101" pitchFamily="2" charset="-122"/>
              </a:rPr>
              <a:t>、</a:t>
            </a:r>
            <a:r>
              <a:rPr lang="en-US" altLang="zh-CN" dirty="0">
                <a:latin typeface="DengXian" panose="02010600030101010101" pitchFamily="2" charset="-122"/>
                <a:ea typeface="DengXian" panose="02010600030101010101" pitchFamily="2" charset="-122"/>
              </a:rPr>
              <a:t>React</a:t>
            </a:r>
            <a:r>
              <a:rPr lang="zh-CN" altLang="en-US" dirty="0">
                <a:latin typeface="DengXian" panose="02010600030101010101" pitchFamily="2" charset="-122"/>
                <a:ea typeface="DengXian" panose="02010600030101010101" pitchFamily="2" charset="-122"/>
              </a:rPr>
              <a:t>、</a:t>
            </a:r>
            <a:r>
              <a:rPr lang="en-US" altLang="zh-CN" dirty="0">
                <a:latin typeface="DengXian" panose="02010600030101010101" pitchFamily="2" charset="-122"/>
                <a:ea typeface="DengXian" panose="02010600030101010101" pitchFamily="2" charset="-122"/>
              </a:rPr>
              <a:t>React Router</a:t>
            </a:r>
            <a:r>
              <a:rPr lang="zh-CN" altLang="en-US" dirty="0">
                <a:latin typeface="DengXian" panose="02010600030101010101" pitchFamily="2" charset="-122"/>
                <a:ea typeface="DengXian" panose="02010600030101010101" pitchFamily="2" charset="-122"/>
              </a:rPr>
              <a:t>、</a:t>
            </a:r>
            <a:r>
              <a:rPr lang="en-US" altLang="zh-CN" dirty="0">
                <a:latin typeface="DengXian" panose="02010600030101010101" pitchFamily="2" charset="-122"/>
                <a:ea typeface="DengXian" panose="02010600030101010101" pitchFamily="2" charset="-122"/>
              </a:rPr>
              <a:t>Ant Design</a:t>
            </a:r>
            <a:r>
              <a:rPr lang="zh-CN" altLang="en-US" dirty="0">
                <a:latin typeface="DengXian" panose="02010600030101010101" pitchFamily="2" charset="-122"/>
                <a:ea typeface="DengXian" panose="02010600030101010101" pitchFamily="2" charset="-122"/>
              </a:rPr>
              <a:t>开发前端响应式网站 </a:t>
            </a:r>
            <a:r>
              <a:rPr lang="zh-CN" altLang="zh-CN" dirty="0">
                <a:latin typeface="DengXian" panose="02010600030101010101" pitchFamily="2" charset="-122"/>
                <a:ea typeface="DengXian" panose="02010600030101010101" pitchFamily="2" charset="-122"/>
              </a:rPr>
              <a:t>，考察</a:t>
            </a:r>
            <a:r>
              <a:rPr lang="zh-Hans" altLang="en-US" dirty="0">
                <a:latin typeface="DengXian" panose="02010600030101010101" pitchFamily="2" charset="-122"/>
                <a:ea typeface="DengXian" panose="02010600030101010101" pitchFamily="2" charset="-122"/>
              </a:rPr>
              <a:t>对</a:t>
            </a:r>
            <a:r>
              <a:rPr lang="en-US" altLang="zh-Hans" dirty="0">
                <a:latin typeface="DengXian" panose="02010600030101010101" pitchFamily="2" charset="-122"/>
                <a:ea typeface="DengXian" panose="02010600030101010101" pitchFamily="2" charset="-122"/>
              </a:rPr>
              <a:t>Web</a:t>
            </a:r>
            <a:r>
              <a:rPr lang="zh-Hans" altLang="en-US" dirty="0">
                <a:latin typeface="DengXian" panose="02010600030101010101" pitchFamily="2" charset="-122"/>
                <a:ea typeface="DengXian" panose="02010600030101010101" pitchFamily="2" charset="-122"/>
              </a:rPr>
              <a:t>基础语言</a:t>
            </a:r>
            <a:r>
              <a:rPr lang="zh-CN" altLang="en-US" dirty="0">
                <a:latin typeface="DengXian" panose="02010600030101010101" pitchFamily="2" charset="-122"/>
                <a:ea typeface="DengXian" panose="02010600030101010101" pitchFamily="2" charset="-122"/>
              </a:rPr>
              <a:t>和</a:t>
            </a:r>
            <a:r>
              <a:rPr lang="en-US" altLang="zh-CN" dirty="0">
                <a:latin typeface="DengXian" panose="02010600030101010101" pitchFamily="2" charset="-122"/>
                <a:ea typeface="DengXian" panose="02010600030101010101" pitchFamily="2" charset="-122"/>
              </a:rPr>
              <a:t>JavaScript</a:t>
            </a:r>
            <a:r>
              <a:rPr lang="zh-CN" altLang="en-US" dirty="0">
                <a:latin typeface="DengXian" panose="02010600030101010101" pitchFamily="2" charset="-122"/>
                <a:ea typeface="DengXian" panose="02010600030101010101" pitchFamily="2" charset="-122"/>
              </a:rPr>
              <a:t>前端框架</a:t>
            </a:r>
            <a:r>
              <a:rPr lang="zh-CN" altLang="zh-CN" dirty="0">
                <a:latin typeface="DengXian" panose="02010600030101010101" pitchFamily="2" charset="-122"/>
                <a:ea typeface="DengXian" panose="02010600030101010101" pitchFamily="2" charset="-122"/>
              </a:rPr>
              <a:t>的掌握程度</a:t>
            </a:r>
            <a:endParaRPr lang="zh-CN" altLang="zh-CN" sz="1800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 lvl="2"/>
            <a:r>
              <a:rPr lang="zh-CN" altLang="zh-CN" dirty="0">
                <a:latin typeface="DengXian" panose="02010600030101010101" pitchFamily="2" charset="-122"/>
                <a:ea typeface="DengXian" panose="02010600030101010101" pitchFamily="2" charset="-122"/>
              </a:rPr>
              <a:t>第二次迭代：占</a:t>
            </a:r>
            <a:r>
              <a:rPr lang="en-US" altLang="zh-CN" dirty="0">
                <a:latin typeface="DengXian" panose="02010600030101010101" pitchFamily="2" charset="-122"/>
                <a:ea typeface="DengXian" panose="02010600030101010101" pitchFamily="2" charset="-122"/>
              </a:rPr>
              <a:t>20%</a:t>
            </a:r>
            <a:r>
              <a:rPr lang="zh-CN" altLang="en-US" dirty="0">
                <a:latin typeface="DengXian" panose="02010600030101010101" pitchFamily="2" charset="-122"/>
                <a:ea typeface="DengXian" panose="02010600030101010101" pitchFamily="2" charset="-122"/>
              </a:rPr>
              <a:t>，</a:t>
            </a:r>
            <a:r>
              <a:rPr lang="en-US" altLang="zh-CN" dirty="0">
                <a:latin typeface="DengXian" panose="02010600030101010101" pitchFamily="2" charset="-122"/>
                <a:ea typeface="DengXian" panose="02010600030101010101" pitchFamily="2" charset="-122"/>
              </a:rPr>
              <a:t>~</a:t>
            </a:r>
            <a:r>
              <a:rPr lang="zh-CN" altLang="en-US" dirty="0">
                <a:latin typeface="DengXian" panose="02010600030101010101" pitchFamily="2" charset="-122"/>
                <a:ea typeface="DengXian" panose="02010600030101010101" pitchFamily="2" charset="-122"/>
              </a:rPr>
              <a:t>第 </a:t>
            </a:r>
            <a:r>
              <a:rPr lang="en-US" altLang="zh-CN" dirty="0">
                <a:latin typeface="DengXian" panose="02010600030101010101" pitchFamily="2" charset="-122"/>
                <a:ea typeface="DengXian" panose="02010600030101010101" pitchFamily="2" charset="-122"/>
              </a:rPr>
              <a:t>9</a:t>
            </a:r>
            <a:r>
              <a:rPr lang="zh-CN" altLang="en-US" dirty="0">
                <a:latin typeface="DengXian" panose="02010600030101010101" pitchFamily="2" charset="-122"/>
                <a:ea typeface="DengXian" panose="02010600030101010101" pitchFamily="2" charset="-122"/>
              </a:rPr>
              <a:t> 周验收</a:t>
            </a:r>
            <a:endParaRPr lang="en-US" altLang="zh-CN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 lvl="3"/>
            <a:r>
              <a:rPr lang="zh-CN" altLang="en-US" dirty="0">
                <a:latin typeface="DengXian" panose="02010600030101010101" pitchFamily="2" charset="-122"/>
                <a:ea typeface="DengXian" panose="02010600030101010101" pitchFamily="2" charset="-122"/>
              </a:rPr>
              <a:t>设计关系型数据库存储数据，并运用</a:t>
            </a:r>
            <a:r>
              <a:rPr lang="en-US" altLang="zh-CN" dirty="0">
                <a:latin typeface="DengXian" panose="02010600030101010101" pitchFamily="2" charset="-122"/>
                <a:ea typeface="DengXian" panose="02010600030101010101" pitchFamily="2" charset="-122"/>
              </a:rPr>
              <a:t>Java</a:t>
            </a:r>
            <a:r>
              <a:rPr lang="zh-CN" altLang="en-US" dirty="0">
                <a:latin typeface="DengXian" panose="02010600030101010101" pitchFamily="2" charset="-122"/>
                <a:ea typeface="DengXian" panose="02010600030101010101" pitchFamily="2" charset="-122"/>
              </a:rPr>
              <a:t>的</a:t>
            </a:r>
            <a:r>
              <a:rPr lang="en-US" altLang="zh-CN" dirty="0">
                <a:latin typeface="DengXian" panose="02010600030101010101" pitchFamily="2" charset="-122"/>
                <a:ea typeface="DengXian" panose="02010600030101010101" pitchFamily="2" charset="-122"/>
              </a:rPr>
              <a:t>Spring Data</a:t>
            </a:r>
            <a:r>
              <a:rPr lang="zh-CN" altLang="en-US" dirty="0">
                <a:latin typeface="DengXian" panose="02010600030101010101" pitchFamily="2" charset="-122"/>
                <a:ea typeface="DengXian" panose="02010600030101010101" pitchFamily="2" charset="-122"/>
              </a:rPr>
              <a:t>方式访问数据 ，开发前后端集成的网站</a:t>
            </a:r>
            <a:endParaRPr lang="zh-CN" altLang="zh-CN" sz="1800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 lvl="2"/>
            <a:r>
              <a:rPr lang="zh-CN" altLang="zh-CN" dirty="0">
                <a:latin typeface="DengXian" panose="02010600030101010101" pitchFamily="2" charset="-122"/>
                <a:ea typeface="DengXian" panose="02010600030101010101" pitchFamily="2" charset="-122"/>
              </a:rPr>
              <a:t>第三次迭代：占</a:t>
            </a:r>
            <a:r>
              <a:rPr lang="en-US" altLang="zh-CN" dirty="0">
                <a:latin typeface="DengXian" panose="02010600030101010101" pitchFamily="2" charset="-122"/>
                <a:ea typeface="DengXian" panose="02010600030101010101" pitchFamily="2" charset="-122"/>
              </a:rPr>
              <a:t>20%</a:t>
            </a:r>
            <a:r>
              <a:rPr lang="zh-CN" altLang="en-US" dirty="0">
                <a:latin typeface="DengXian" panose="02010600030101010101" pitchFamily="2" charset="-122"/>
                <a:ea typeface="DengXian" panose="02010600030101010101" pitchFamily="2" charset="-122"/>
              </a:rPr>
              <a:t>，</a:t>
            </a:r>
            <a:r>
              <a:rPr lang="en-US" altLang="zh-CN" dirty="0">
                <a:latin typeface="DengXian" panose="02010600030101010101" pitchFamily="2" charset="-122"/>
                <a:ea typeface="DengXian" panose="02010600030101010101" pitchFamily="2" charset="-122"/>
              </a:rPr>
              <a:t>~</a:t>
            </a:r>
            <a:r>
              <a:rPr lang="zh-CN" altLang="en-US" dirty="0">
                <a:latin typeface="DengXian" panose="02010600030101010101" pitchFamily="2" charset="-122"/>
                <a:ea typeface="DengXian" panose="02010600030101010101" pitchFamily="2" charset="-122"/>
              </a:rPr>
              <a:t>第 </a:t>
            </a:r>
            <a:r>
              <a:rPr lang="en-US" altLang="zh-CN" dirty="0">
                <a:latin typeface="DengXian" panose="02010600030101010101" pitchFamily="2" charset="-122"/>
                <a:ea typeface="DengXian" panose="02010600030101010101" pitchFamily="2" charset="-122"/>
              </a:rPr>
              <a:t>14</a:t>
            </a:r>
            <a:r>
              <a:rPr lang="zh-CN" altLang="en-US" dirty="0">
                <a:latin typeface="DengXian" panose="02010600030101010101" pitchFamily="2" charset="-122"/>
                <a:ea typeface="DengXian" panose="02010600030101010101" pitchFamily="2" charset="-122"/>
              </a:rPr>
              <a:t> 周验收</a:t>
            </a:r>
            <a:endParaRPr lang="en-US" altLang="zh-CN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 lvl="3"/>
            <a:r>
              <a:rPr lang="zh-CN" altLang="en-US" dirty="0">
                <a:latin typeface="DengXian" panose="02010600030101010101" pitchFamily="2" charset="-122"/>
                <a:ea typeface="DengXian" panose="02010600030101010101" pitchFamily="2" charset="-122"/>
              </a:rPr>
              <a:t>运用</a:t>
            </a:r>
            <a:r>
              <a:rPr lang="en-US" altLang="zh-CN" dirty="0">
                <a:latin typeface="DengXian" panose="02010600030101010101" pitchFamily="2" charset="-122"/>
                <a:ea typeface="DengXian" panose="02010600030101010101" pitchFamily="2" charset="-122"/>
              </a:rPr>
              <a:t>Spring IoC/JPA</a:t>
            </a:r>
            <a:r>
              <a:rPr lang="zh-CN" altLang="en-US" dirty="0">
                <a:latin typeface="DengXian" panose="02010600030101010101" pitchFamily="2" charset="-122"/>
                <a:ea typeface="DengXian" panose="02010600030101010101" pitchFamily="2" charset="-122"/>
              </a:rPr>
              <a:t>框架 ，以及</a:t>
            </a:r>
            <a:r>
              <a:rPr lang="en-US" altLang="zh-CN" dirty="0">
                <a:latin typeface="DengXian" panose="02010600030101010101" pitchFamily="2" charset="-122"/>
                <a:ea typeface="DengXian" panose="02010600030101010101" pitchFamily="2" charset="-122"/>
              </a:rPr>
              <a:t>Ajax </a:t>
            </a:r>
            <a:r>
              <a:rPr lang="zh-CN" altLang="en-US" dirty="0">
                <a:latin typeface="DengXian" panose="02010600030101010101" pitchFamily="2" charset="-122"/>
                <a:ea typeface="DengXian" panose="02010600030101010101" pitchFamily="2" charset="-122"/>
              </a:rPr>
              <a:t>和</a:t>
            </a:r>
            <a:r>
              <a:rPr lang="en-US" altLang="zh-CN" dirty="0">
                <a:latin typeface="DengXian" panose="02010600030101010101" pitchFamily="2" charset="-122"/>
                <a:ea typeface="DengXian" panose="02010600030101010101" pitchFamily="2" charset="-122"/>
              </a:rPr>
              <a:t>JSON</a:t>
            </a:r>
            <a:r>
              <a:rPr lang="zh-CN" altLang="en-US" dirty="0">
                <a:latin typeface="DengXian" panose="02010600030101010101" pitchFamily="2" charset="-122"/>
                <a:ea typeface="DengXian" panose="02010600030101010101" pitchFamily="2" charset="-122"/>
              </a:rPr>
              <a:t>开发前后端集成的网站，网站架构合理</a:t>
            </a:r>
            <a:endParaRPr lang="en-US" altLang="zh-CN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 lvl="2"/>
            <a:r>
              <a:rPr lang="zh-CN" altLang="zh-CN" dirty="0">
                <a:latin typeface="DengXian" panose="02010600030101010101" pitchFamily="2" charset="-122"/>
                <a:ea typeface="DengXian" panose="02010600030101010101" pitchFamily="2" charset="-122"/>
              </a:rPr>
              <a:t>第四次迭代与验收答辩：占</a:t>
            </a:r>
            <a:r>
              <a:rPr lang="en-US" altLang="zh-CN" dirty="0">
                <a:latin typeface="DengXian" panose="02010600030101010101" pitchFamily="2" charset="-122"/>
                <a:ea typeface="DengXian" panose="02010600030101010101" pitchFamily="2" charset="-122"/>
              </a:rPr>
              <a:t>20%</a:t>
            </a:r>
            <a:r>
              <a:rPr lang="zh-CN" altLang="en-US" dirty="0">
                <a:latin typeface="DengXian" panose="02010600030101010101" pitchFamily="2" charset="-122"/>
                <a:ea typeface="DengXian" panose="02010600030101010101" pitchFamily="2" charset="-122"/>
              </a:rPr>
              <a:t>，</a:t>
            </a:r>
            <a:r>
              <a:rPr lang="en-US" altLang="zh-CN" dirty="0">
                <a:latin typeface="DengXian" panose="02010600030101010101" pitchFamily="2" charset="-122"/>
                <a:ea typeface="DengXian" panose="02010600030101010101" pitchFamily="2" charset="-122"/>
              </a:rPr>
              <a:t>~</a:t>
            </a:r>
            <a:r>
              <a:rPr lang="zh-CN" altLang="en-US" dirty="0">
                <a:latin typeface="DengXian" panose="02010600030101010101" pitchFamily="2" charset="-122"/>
                <a:ea typeface="DengXian" panose="02010600030101010101" pitchFamily="2" charset="-122"/>
              </a:rPr>
              <a:t>第 </a:t>
            </a:r>
            <a:r>
              <a:rPr lang="en-US" altLang="zh-CN" dirty="0">
                <a:latin typeface="DengXian" panose="02010600030101010101" pitchFamily="2" charset="-122"/>
                <a:ea typeface="DengXian" panose="02010600030101010101" pitchFamily="2" charset="-122"/>
              </a:rPr>
              <a:t>18</a:t>
            </a:r>
            <a:r>
              <a:rPr lang="zh-CN" altLang="en-US" dirty="0">
                <a:latin typeface="DengXian" panose="02010600030101010101" pitchFamily="2" charset="-122"/>
                <a:ea typeface="DengXian" panose="02010600030101010101" pitchFamily="2" charset="-122"/>
              </a:rPr>
              <a:t> 周验收</a:t>
            </a:r>
            <a:endParaRPr lang="en-US" altLang="zh-CN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 lvl="3"/>
            <a:r>
              <a:rPr lang="zh-CN" altLang="en-US" dirty="0">
                <a:latin typeface="DengXian" panose="02010600030101010101" pitchFamily="2" charset="-122"/>
                <a:ea typeface="DengXian" panose="02010600030101010101" pitchFamily="2" charset="-122"/>
              </a:rPr>
              <a:t>综合验收，完成所有系统功能，并优化设计方案</a:t>
            </a:r>
            <a:endParaRPr lang="zh-CN" altLang="zh-CN" sz="1800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 lvl="2"/>
            <a:r>
              <a:rPr lang="zh-CN" altLang="en-US" dirty="0">
                <a:latin typeface="DengXian" panose="02010600030101010101" pitchFamily="2" charset="-122"/>
                <a:ea typeface="DengXian" panose="02010600030101010101" pitchFamily="2" charset="-122"/>
              </a:rPr>
              <a:t>平时每周提交大作业，</a:t>
            </a:r>
            <a:r>
              <a:rPr lang="en-US" altLang="zh-CN">
                <a:latin typeface="DengXian" panose="02010600030101010101" pitchFamily="2" charset="-122"/>
                <a:ea typeface="DengXian" panose="02010600030101010101" pitchFamily="2" charset="-122"/>
              </a:rPr>
              <a:t>20%</a:t>
            </a:r>
          </a:p>
          <a:p>
            <a:pPr lvl="3"/>
            <a:r>
              <a:rPr lang="zh-CN" altLang="en-US" dirty="0">
                <a:latin typeface="DengXian" panose="02010600030101010101" pitchFamily="2" charset="-122"/>
                <a:ea typeface="DengXian" panose="02010600030101010101" pitchFamily="2" charset="-122"/>
              </a:rPr>
              <a:t>督促大家每周推进进度</a:t>
            </a:r>
            <a:endParaRPr lang="zh-CN" altLang="zh-CN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 lvl="2"/>
            <a:endParaRPr lang="en-US" altLang="zh-CN" dirty="0"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sp>
        <p:nvSpPr>
          <p:cNvPr id="12293" name="灯片编号占位符 4"/>
          <p:cNvSpPr>
            <a:spLocks noGrp="1"/>
          </p:cNvSpPr>
          <p:nvPr>
            <p:ph type="sldNum" sz="quarter" idx="10"/>
          </p:nvPr>
        </p:nvSpPr>
        <p:spPr bwMode="auto">
          <a:xfrm>
            <a:off x="7628335" y="4806555"/>
            <a:ext cx="275034" cy="273844"/>
          </a:xfrm>
          <a:ln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fld id="{3FEE9C54-CDAA-4463-BE8D-54E3BF72FA43}" type="slidenum">
              <a:rPr lang="zh-CN" altLang="en-US"/>
              <a:pPr>
                <a:defRPr/>
              </a:pPr>
              <a:t>6</a:t>
            </a:fld>
            <a:endParaRPr lang="zh-CN" altLang="en-US"/>
          </a:p>
        </p:txBody>
      </p:sp>
      <p:sp>
        <p:nvSpPr>
          <p:cNvPr id="26628" name="Title 1"/>
          <p:cNvSpPr>
            <a:spLocks noGrp="1"/>
          </p:cNvSpPr>
          <p:nvPr>
            <p:ph type="title"/>
          </p:nvPr>
        </p:nvSpPr>
        <p:spPr>
          <a:xfrm>
            <a:off x="109568" y="51470"/>
            <a:ext cx="6643688" cy="465534"/>
          </a:xfrm>
        </p:spPr>
        <p:txBody>
          <a:bodyPr/>
          <a:lstStyle/>
          <a:p>
            <a:pPr eaLnBrk="1" hangingPunct="1"/>
            <a:r>
              <a:rPr lang="zh-CN" altLang="en-US" dirty="0"/>
              <a:t>考核方式</a:t>
            </a:r>
          </a:p>
        </p:txBody>
      </p:sp>
    </p:spTree>
    <p:extLst>
      <p:ext uri="{BB962C8B-B14F-4D97-AF65-F5344CB8AC3E}">
        <p14:creationId xmlns:p14="http://schemas.microsoft.com/office/powerpoint/2010/main" val="3903057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746458-88FE-C743-8943-4F4B9F94C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课程大作业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7CCC78D-E20B-1F41-9DF5-4BCC2BAEF6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1599" y="865932"/>
            <a:ext cx="6051681" cy="2447628"/>
          </a:xfrm>
        </p:spPr>
        <p:txBody>
          <a:bodyPr>
            <a:normAutofit/>
          </a:bodyPr>
          <a:lstStyle/>
          <a:p>
            <a:pPr lvl="0"/>
            <a:r>
              <a:rPr lang="zh-CN" altLang="en-US" dirty="0">
                <a:latin typeface="DengXian" panose="02010600030101010101" pitchFamily="2" charset="-122"/>
                <a:ea typeface="DengXian" panose="02010600030101010101" pitchFamily="2" charset="-122"/>
              </a:rPr>
              <a:t>课程大作业第一次迭代：</a:t>
            </a:r>
            <a:endParaRPr lang="en-US" altLang="zh-CN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 lvl="1"/>
            <a:r>
              <a:rPr lang="zh-CN" altLang="en-US" dirty="0">
                <a:latin typeface="DengXian" panose="02010600030101010101" pitchFamily="2" charset="-122"/>
                <a:ea typeface="DengXian" panose="02010600030101010101" pitchFamily="2" charset="-122"/>
              </a:rPr>
              <a:t>基于</a:t>
            </a:r>
            <a:r>
              <a:rPr lang="zh-CN" altLang="zh-CN" dirty="0">
                <a:latin typeface="DengXian" panose="02010600030101010101" pitchFamily="2" charset="-122"/>
                <a:ea typeface="DengXian" panose="02010600030101010101" pitchFamily="2" charset="-122"/>
              </a:rPr>
              <a:t>前端开发</a:t>
            </a:r>
            <a:r>
              <a:rPr lang="zh-CN" altLang="en-US" dirty="0">
                <a:latin typeface="DengXian" panose="02010600030101010101" pitchFamily="2" charset="-122"/>
                <a:ea typeface="DengXian" panose="02010600030101010101" pitchFamily="2" charset="-122"/>
              </a:rPr>
              <a:t>第一部分</a:t>
            </a:r>
            <a:endParaRPr lang="en-US" altLang="zh-CN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 lvl="1"/>
            <a:r>
              <a:rPr lang="zh-CN" altLang="en-US" dirty="0">
                <a:latin typeface="DengXian" panose="02010600030101010101" pitchFamily="2" charset="-122"/>
                <a:ea typeface="DengXian" panose="02010600030101010101" pitchFamily="2" charset="-122"/>
              </a:rPr>
              <a:t>前端构件化开发</a:t>
            </a:r>
            <a:endParaRPr lang="zh-CN" altLang="zh-CN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endParaRPr kumimoji="1" lang="zh-CN" altLang="en-US" dirty="0"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C6D023B-2A35-5047-9374-851F42E59A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1507" y="847795"/>
            <a:ext cx="1150894" cy="3857625"/>
          </a:xfrm>
          <a:prstGeom prst="rect">
            <a:avLst/>
          </a:prstGeom>
        </p:spPr>
      </p:pic>
      <p:pic>
        <p:nvPicPr>
          <p:cNvPr id="5" name="内容占位符 6">
            <a:extLst>
              <a:ext uri="{FF2B5EF4-FFF2-40B4-BE49-F238E27FC236}">
                <a16:creationId xmlns:a16="http://schemas.microsoft.com/office/drawing/2014/main" id="{ACF0957B-CAEF-B24B-BD18-90771C6CF2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084" y="2283718"/>
            <a:ext cx="3662113" cy="1993850"/>
          </a:xfrm>
          <a:prstGeom prst="rect">
            <a:avLst/>
          </a:prstGeom>
        </p:spPr>
      </p:pic>
      <p:pic>
        <p:nvPicPr>
          <p:cNvPr id="6" name="内容占位符 8">
            <a:extLst>
              <a:ext uri="{FF2B5EF4-FFF2-40B4-BE49-F238E27FC236}">
                <a16:creationId xmlns:a16="http://schemas.microsoft.com/office/drawing/2014/main" id="{5BEEB3D6-34D5-A649-99D1-8DBC3408BF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2757" y="2429842"/>
            <a:ext cx="2520278" cy="190755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0635152-CBDC-D648-8F1C-92AB2066CC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48320" y="820714"/>
            <a:ext cx="2574073" cy="1435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860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746458-88FE-C743-8943-4F4B9F94C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课程大作业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7CCC78D-E20B-1F41-9DF5-4BCC2BAEF6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zh-CN" altLang="en-US" dirty="0">
                <a:latin typeface="DengXian" panose="02010600030101010101" pitchFamily="2" charset="-122"/>
                <a:ea typeface="DengXian" panose="02010600030101010101" pitchFamily="2" charset="-122"/>
              </a:rPr>
              <a:t>课程大作业第二次迭代：</a:t>
            </a:r>
            <a:endParaRPr lang="en-US" altLang="zh-CN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 lvl="1">
              <a:lnSpc>
                <a:spcPct val="100000"/>
              </a:lnSpc>
            </a:pPr>
            <a:r>
              <a:rPr lang="zh-CN" altLang="en-US" dirty="0">
                <a:latin typeface="DengXian" panose="02010600030101010101" pitchFamily="2" charset="-122"/>
                <a:ea typeface="DengXian" panose="02010600030101010101" pitchFamily="2" charset="-122"/>
              </a:rPr>
              <a:t>基于后端开发第一部分</a:t>
            </a:r>
            <a:endParaRPr lang="en-US" altLang="zh-CN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 lvl="1">
              <a:lnSpc>
                <a:spcPct val="100000"/>
              </a:lnSpc>
            </a:pPr>
            <a:r>
              <a:rPr kumimoji="1" lang="zh-CN" altLang="en-US" dirty="0">
                <a:latin typeface="DengXian" panose="02010600030101010101" pitchFamily="2" charset="-122"/>
                <a:ea typeface="DengXian" panose="02010600030101010101" pitchFamily="2" charset="-122"/>
              </a:rPr>
              <a:t>前后台贯通，系统功能实现</a:t>
            </a:r>
            <a:endParaRPr kumimoji="1" lang="en-US" altLang="zh-CN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 lvl="1">
              <a:lnSpc>
                <a:spcPct val="100000"/>
              </a:lnSpc>
            </a:pPr>
            <a:r>
              <a:rPr kumimoji="1" lang="en-US" altLang="zh-CN" dirty="0">
                <a:latin typeface="DengXian" panose="02010600030101010101" pitchFamily="2" charset="-122"/>
                <a:ea typeface="DengXian" panose="02010600030101010101" pitchFamily="2" charset="-122"/>
              </a:rPr>
              <a:t>JDBC</a:t>
            </a:r>
            <a:r>
              <a:rPr kumimoji="1" lang="zh-CN" altLang="en-US" dirty="0">
                <a:latin typeface="DengXian" panose="02010600030101010101" pitchFamily="2" charset="-122"/>
                <a:ea typeface="DengXian" panose="02010600030101010101" pitchFamily="2" charset="-122"/>
              </a:rPr>
              <a:t> 或 </a:t>
            </a:r>
            <a:r>
              <a:rPr kumimoji="1" lang="en-US" altLang="zh-CN" dirty="0">
                <a:latin typeface="DengXian" panose="02010600030101010101" pitchFamily="2" charset="-122"/>
                <a:ea typeface="DengXian" panose="02010600030101010101" pitchFamily="2" charset="-122"/>
              </a:rPr>
              <a:t>ORM</a:t>
            </a:r>
            <a:r>
              <a:rPr kumimoji="1" lang="zh-CN" altLang="en-US" dirty="0">
                <a:latin typeface="DengXian" panose="02010600030101010101" pitchFamily="2" charset="-122"/>
                <a:ea typeface="DengXian" panose="02010600030101010101" pitchFamily="2" charset="-122"/>
              </a:rPr>
              <a:t> 方式访问</a:t>
            </a:r>
            <a:r>
              <a:rPr kumimoji="1" lang="en-US" altLang="zh-CN" dirty="0">
                <a:latin typeface="DengXian" panose="02010600030101010101" pitchFamily="2" charset="-122"/>
                <a:ea typeface="DengXian" panose="02010600030101010101" pitchFamily="2" charset="-122"/>
              </a:rPr>
              <a:t>RDBMS</a:t>
            </a:r>
          </a:p>
          <a:p>
            <a:pPr lvl="1">
              <a:lnSpc>
                <a:spcPct val="100000"/>
              </a:lnSpc>
            </a:pPr>
            <a:r>
              <a:rPr kumimoji="1" lang="zh-CN" altLang="en-US" dirty="0">
                <a:latin typeface="DengXian" panose="02010600030101010101" pitchFamily="2" charset="-122"/>
                <a:ea typeface="DengXian" panose="02010600030101010101" pitchFamily="2" charset="-122"/>
              </a:rPr>
              <a:t>后端系统架构分层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7C377D6-03F3-5448-9F83-7B16950065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4168" y="886722"/>
            <a:ext cx="1886882" cy="3857625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28984DEB-FC38-6E47-B521-9248C750037B}"/>
              </a:ext>
            </a:extLst>
          </p:cNvPr>
          <p:cNvSpPr/>
          <p:nvPr/>
        </p:nvSpPr>
        <p:spPr>
          <a:xfrm>
            <a:off x="683568" y="2563747"/>
            <a:ext cx="4248472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1400" dirty="0"/>
              <a:t>Layered</a:t>
            </a:r>
            <a:r>
              <a:rPr kumimoji="1" lang="zh-CN" altLang="en-US" sz="1400" dirty="0"/>
              <a:t> </a:t>
            </a:r>
            <a:r>
              <a:rPr kumimoji="1" lang="en-US" altLang="zh-CN" sz="1400" dirty="0"/>
              <a:t>Architecture</a:t>
            </a:r>
          </a:p>
          <a:p>
            <a:pPr lvl="1"/>
            <a:r>
              <a:rPr kumimoji="1" lang="en-US" altLang="zh-CN" sz="1400" dirty="0"/>
              <a:t>Separation</a:t>
            </a:r>
            <a:r>
              <a:rPr kumimoji="1" lang="zh-CN" altLang="en-US" sz="1400" dirty="0"/>
              <a:t> </a:t>
            </a:r>
            <a:r>
              <a:rPr kumimoji="1" lang="en-US" altLang="zh-CN" sz="1400" dirty="0"/>
              <a:t>of</a:t>
            </a:r>
            <a:r>
              <a:rPr kumimoji="1" lang="zh-CN" altLang="en-US" sz="1400" dirty="0"/>
              <a:t> </a:t>
            </a:r>
            <a:r>
              <a:rPr kumimoji="1" lang="en-US" altLang="zh-CN" sz="1400" dirty="0"/>
              <a:t>Interface</a:t>
            </a:r>
            <a:r>
              <a:rPr kumimoji="1" lang="zh-CN" altLang="en-US" sz="1400" dirty="0"/>
              <a:t> </a:t>
            </a:r>
            <a:r>
              <a:rPr kumimoji="1" lang="en-US" altLang="zh-CN" sz="1400" dirty="0"/>
              <a:t>and</a:t>
            </a:r>
            <a:r>
              <a:rPr kumimoji="1" lang="zh-CN" altLang="en-US" sz="1400" dirty="0"/>
              <a:t> </a:t>
            </a:r>
            <a:r>
              <a:rPr kumimoji="1" lang="en-US" altLang="zh-CN" sz="1400" dirty="0"/>
              <a:t>Implementation</a:t>
            </a:r>
          </a:p>
          <a:p>
            <a:pPr lvl="1"/>
            <a:endParaRPr kumimoji="1" lang="en-US" altLang="zh-CN" sz="1400" dirty="0"/>
          </a:p>
          <a:p>
            <a:pPr lvl="1"/>
            <a:r>
              <a:rPr kumimoji="1" lang="en-US" altLang="zh-CN" sz="1400" dirty="0"/>
              <a:t>Entity</a:t>
            </a:r>
            <a:r>
              <a:rPr kumimoji="1" lang="zh-CN" altLang="en-US" sz="1400" dirty="0"/>
              <a:t> </a:t>
            </a:r>
            <a:r>
              <a:rPr kumimoji="1" lang="en-US" altLang="zh-CN" sz="1400" dirty="0"/>
              <a:t>–</a:t>
            </a:r>
            <a:r>
              <a:rPr kumimoji="1" lang="zh-CN" altLang="en-US" sz="1400" dirty="0"/>
              <a:t> </a:t>
            </a:r>
            <a:r>
              <a:rPr kumimoji="1" lang="en-US" altLang="zh-CN" sz="1400" dirty="0"/>
              <a:t>Auto</a:t>
            </a:r>
            <a:r>
              <a:rPr kumimoji="1" lang="zh-CN" altLang="en-US" sz="1400" dirty="0"/>
              <a:t> </a:t>
            </a:r>
            <a:r>
              <a:rPr kumimoji="1" lang="en-US" altLang="zh-CN" sz="1400" dirty="0"/>
              <a:t>mapped</a:t>
            </a:r>
            <a:r>
              <a:rPr kumimoji="1" lang="zh-CN" altLang="en-US" sz="1400" dirty="0"/>
              <a:t> </a:t>
            </a:r>
            <a:r>
              <a:rPr kumimoji="1" lang="en-US" altLang="zh-CN" sz="1400" dirty="0"/>
              <a:t>from</a:t>
            </a:r>
            <a:r>
              <a:rPr kumimoji="1" lang="zh-CN" altLang="en-US" sz="1400" dirty="0"/>
              <a:t> </a:t>
            </a:r>
            <a:r>
              <a:rPr kumimoji="1" lang="en-US" altLang="zh-CN" sz="1400" dirty="0"/>
              <a:t>database</a:t>
            </a:r>
            <a:r>
              <a:rPr kumimoji="1" lang="zh-CN" altLang="en-US" sz="1400" dirty="0"/>
              <a:t> </a:t>
            </a:r>
            <a:r>
              <a:rPr kumimoji="1" lang="en-US" altLang="zh-CN" sz="1400" dirty="0"/>
              <a:t>schema</a:t>
            </a:r>
          </a:p>
          <a:p>
            <a:pPr lvl="1"/>
            <a:r>
              <a:rPr kumimoji="1" lang="en-US" altLang="zh-CN" sz="1400" dirty="0"/>
              <a:t>Repository</a:t>
            </a:r>
            <a:r>
              <a:rPr kumimoji="1" lang="zh-CN" altLang="en-US" sz="1400" dirty="0"/>
              <a:t> </a:t>
            </a:r>
            <a:r>
              <a:rPr kumimoji="1" lang="en-US" altLang="zh-CN" sz="1400" dirty="0"/>
              <a:t>–</a:t>
            </a:r>
            <a:r>
              <a:rPr kumimoji="1" lang="zh-CN" altLang="en-US" sz="1400" dirty="0"/>
              <a:t> </a:t>
            </a:r>
            <a:r>
              <a:rPr kumimoji="1" lang="en-US" altLang="zh-CN" sz="1400" dirty="0"/>
              <a:t>Extended</a:t>
            </a:r>
            <a:r>
              <a:rPr kumimoji="1" lang="zh-CN" altLang="en-US" sz="1400" dirty="0"/>
              <a:t> </a:t>
            </a:r>
            <a:r>
              <a:rPr kumimoji="1" lang="en-US" altLang="zh-CN" sz="1400" dirty="0"/>
              <a:t>from</a:t>
            </a:r>
            <a:r>
              <a:rPr kumimoji="1" lang="zh-CN" altLang="en-US" sz="1400" dirty="0"/>
              <a:t> </a:t>
            </a:r>
            <a:r>
              <a:rPr kumimoji="1" lang="en-US" altLang="zh-CN" sz="1400" dirty="0"/>
              <a:t>existing</a:t>
            </a:r>
            <a:r>
              <a:rPr kumimoji="1" lang="zh-CN" altLang="en-US" sz="1400" dirty="0"/>
              <a:t> </a:t>
            </a:r>
            <a:r>
              <a:rPr kumimoji="1" lang="en-US" altLang="zh-CN" sz="1400" dirty="0"/>
              <a:t>lib</a:t>
            </a:r>
            <a:r>
              <a:rPr kumimoji="1" lang="zh-CN" altLang="en-US" sz="1400" dirty="0"/>
              <a:t> </a:t>
            </a:r>
            <a:r>
              <a:rPr kumimoji="1" lang="en-US" altLang="zh-CN" sz="1400" dirty="0"/>
              <a:t>class</a:t>
            </a:r>
          </a:p>
          <a:p>
            <a:pPr lvl="1"/>
            <a:r>
              <a:rPr kumimoji="1" lang="en-US" altLang="zh-CN" sz="1400" dirty="0"/>
              <a:t>Dao</a:t>
            </a:r>
            <a:r>
              <a:rPr kumimoji="1" lang="zh-CN" altLang="en-US" sz="1400" dirty="0"/>
              <a:t> </a:t>
            </a:r>
            <a:r>
              <a:rPr kumimoji="1" lang="en-US" altLang="zh-CN" sz="1400" dirty="0"/>
              <a:t>–</a:t>
            </a:r>
            <a:r>
              <a:rPr kumimoji="1" lang="zh-CN" altLang="en-US" sz="1400" dirty="0"/>
              <a:t> </a:t>
            </a:r>
            <a:r>
              <a:rPr kumimoji="1" lang="en-US" altLang="zh-CN" sz="1400" dirty="0"/>
              <a:t>Your</a:t>
            </a:r>
            <a:r>
              <a:rPr kumimoji="1" lang="zh-CN" altLang="en-US" sz="1400" dirty="0"/>
              <a:t> </a:t>
            </a:r>
            <a:r>
              <a:rPr kumimoji="1" lang="en-US" altLang="zh-CN" sz="1400" dirty="0"/>
              <a:t>own</a:t>
            </a:r>
            <a:r>
              <a:rPr kumimoji="1" lang="zh-CN" altLang="en-US" sz="1400" dirty="0"/>
              <a:t> </a:t>
            </a:r>
            <a:r>
              <a:rPr kumimoji="1" lang="en-US" altLang="zh-CN" sz="1400" dirty="0"/>
              <a:t>access</a:t>
            </a:r>
            <a:r>
              <a:rPr kumimoji="1" lang="zh-CN" altLang="en-US" sz="1400" dirty="0"/>
              <a:t> </a:t>
            </a:r>
            <a:r>
              <a:rPr kumimoji="1" lang="en-US" altLang="zh-CN" sz="1400" dirty="0"/>
              <a:t>control</a:t>
            </a:r>
            <a:r>
              <a:rPr kumimoji="1" lang="zh-CN" altLang="en-US" sz="1400" dirty="0"/>
              <a:t> </a:t>
            </a:r>
            <a:r>
              <a:rPr kumimoji="1" lang="en-US" altLang="zh-CN" sz="1400" dirty="0"/>
              <a:t>logic</a:t>
            </a:r>
          </a:p>
          <a:p>
            <a:pPr lvl="1"/>
            <a:r>
              <a:rPr kumimoji="1" lang="en-US" altLang="zh-CN" sz="1400" dirty="0"/>
              <a:t>Service</a:t>
            </a:r>
            <a:r>
              <a:rPr kumimoji="1" lang="zh-CN" altLang="en-US" sz="1400" dirty="0"/>
              <a:t> </a:t>
            </a:r>
            <a:r>
              <a:rPr kumimoji="1" lang="en-US" altLang="zh-CN" sz="1400" dirty="0"/>
              <a:t>–</a:t>
            </a:r>
            <a:r>
              <a:rPr kumimoji="1" lang="zh-CN" altLang="en-US" sz="1400" dirty="0"/>
              <a:t> </a:t>
            </a:r>
            <a:r>
              <a:rPr kumimoji="1" lang="en-US" altLang="zh-CN" sz="1400" dirty="0"/>
              <a:t>Business</a:t>
            </a:r>
            <a:r>
              <a:rPr kumimoji="1" lang="zh-CN" altLang="en-US" sz="1400" dirty="0"/>
              <a:t> </a:t>
            </a:r>
            <a:r>
              <a:rPr kumimoji="1" lang="en-US" altLang="zh-CN" sz="1400" dirty="0"/>
              <a:t>logic</a:t>
            </a:r>
          </a:p>
          <a:p>
            <a:pPr lvl="1"/>
            <a:r>
              <a:rPr kumimoji="1" lang="en-US" altLang="zh-CN" sz="1400" dirty="0"/>
              <a:t>Controller</a:t>
            </a:r>
            <a:r>
              <a:rPr kumimoji="1" lang="zh-CN" altLang="en-US" sz="1400" dirty="0"/>
              <a:t> </a:t>
            </a:r>
            <a:r>
              <a:rPr kumimoji="1" lang="en-US" altLang="zh-CN" sz="1400" dirty="0"/>
              <a:t>–</a:t>
            </a:r>
            <a:r>
              <a:rPr kumimoji="1" lang="zh-CN" altLang="en-US" sz="1400" dirty="0"/>
              <a:t> </a:t>
            </a:r>
            <a:r>
              <a:rPr kumimoji="1" lang="en-US" altLang="zh-CN" sz="1400" dirty="0"/>
              <a:t>Dispatch</a:t>
            </a:r>
            <a:r>
              <a:rPr kumimoji="1" lang="zh-CN" altLang="en-US" sz="1400" dirty="0"/>
              <a:t> </a:t>
            </a:r>
            <a:r>
              <a:rPr kumimoji="1" lang="en-US" altLang="zh-CN" sz="1400" dirty="0"/>
              <a:t>requests</a:t>
            </a:r>
          </a:p>
          <a:p>
            <a:pPr lvl="1"/>
            <a:r>
              <a:rPr kumimoji="1" lang="en-US" altLang="zh-CN" sz="1400" dirty="0" err="1"/>
              <a:t>IoC</a:t>
            </a:r>
            <a:r>
              <a:rPr kumimoji="1" lang="en-US" altLang="zh-CN" sz="1400" dirty="0"/>
              <a:t>/DI</a:t>
            </a:r>
            <a:r>
              <a:rPr kumimoji="1" lang="zh-CN" altLang="en-US" sz="1400" dirty="0"/>
              <a:t> </a:t>
            </a:r>
            <a:r>
              <a:rPr kumimoji="1" lang="en-US" altLang="zh-CN" sz="1400" dirty="0"/>
              <a:t>–</a:t>
            </a:r>
            <a:r>
              <a:rPr kumimoji="1" lang="zh-CN" altLang="en-US" sz="1400" dirty="0"/>
              <a:t> </a:t>
            </a:r>
            <a:r>
              <a:rPr kumimoji="1" lang="en-US" altLang="zh-CN" sz="1400" dirty="0"/>
              <a:t>Independent</a:t>
            </a:r>
            <a:r>
              <a:rPr kumimoji="1" lang="zh-CN" altLang="en-US" sz="1400" dirty="0"/>
              <a:t> </a:t>
            </a:r>
            <a:r>
              <a:rPr kumimoji="1" lang="en-US" altLang="zh-CN" sz="1400" dirty="0"/>
              <a:t>of</a:t>
            </a:r>
            <a:r>
              <a:rPr kumimoji="1" lang="zh-CN" altLang="en-US" sz="1400" dirty="0"/>
              <a:t> </a:t>
            </a:r>
            <a:r>
              <a:rPr kumimoji="1" lang="en-US" altLang="zh-CN" sz="1400" dirty="0"/>
              <a:t>implementation</a:t>
            </a:r>
          </a:p>
        </p:txBody>
      </p:sp>
    </p:spTree>
    <p:extLst>
      <p:ext uri="{BB962C8B-B14F-4D97-AF65-F5344CB8AC3E}">
        <p14:creationId xmlns:p14="http://schemas.microsoft.com/office/powerpoint/2010/main" val="2513352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746458-88FE-C743-8943-4F4B9F94C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课程大作业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7CCC78D-E20B-1F41-9DF5-4BCC2BAEF6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zh-CN" altLang="en-US" dirty="0">
                <a:latin typeface="DengXian" panose="02010600030101010101" pitchFamily="2" charset="-122"/>
                <a:ea typeface="DengXian" panose="02010600030101010101" pitchFamily="2" charset="-122"/>
              </a:rPr>
              <a:t>课程大作业第三次迭代：</a:t>
            </a:r>
            <a:endParaRPr lang="en-US" altLang="zh-CN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 lvl="1">
              <a:lnSpc>
                <a:spcPct val="100000"/>
              </a:lnSpc>
            </a:pPr>
            <a:r>
              <a:rPr lang="zh-CN" altLang="en-US" dirty="0">
                <a:latin typeface="DengXian" panose="02010600030101010101" pitchFamily="2" charset="-122"/>
                <a:ea typeface="DengXian" panose="02010600030101010101" pitchFamily="2" charset="-122"/>
              </a:rPr>
              <a:t>基于后端开发第二部分</a:t>
            </a:r>
            <a:endParaRPr lang="en-US" altLang="zh-CN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 lvl="1">
              <a:lnSpc>
                <a:spcPct val="100000"/>
              </a:lnSpc>
            </a:pPr>
            <a:r>
              <a:rPr kumimoji="1" lang="en-US" altLang="zh-CN" dirty="0">
                <a:latin typeface="DengXian" panose="02010600030101010101" pitchFamily="2" charset="-122"/>
                <a:ea typeface="DengXian" panose="02010600030101010101" pitchFamily="2" charset="-122"/>
              </a:rPr>
              <a:t>Spring</a:t>
            </a:r>
            <a:r>
              <a:rPr kumimoji="1" lang="zh-CN" altLang="en-US" dirty="0">
                <a:latin typeface="DengXian" panose="02010600030101010101" pitchFamily="2" charset="-122"/>
                <a:ea typeface="DengXian" panose="02010600030101010101" pitchFamily="2" charset="-122"/>
              </a:rPr>
              <a:t>框架运用</a:t>
            </a:r>
            <a:endParaRPr kumimoji="1" lang="en-US" altLang="zh-CN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 lvl="1">
              <a:lnSpc>
                <a:spcPct val="100000"/>
              </a:lnSpc>
            </a:pPr>
            <a:r>
              <a:rPr kumimoji="1" lang="zh-CN" altLang="en-US" dirty="0">
                <a:latin typeface="DengXian" panose="02010600030101010101" pitchFamily="2" charset="-122"/>
                <a:ea typeface="DengXian" panose="02010600030101010101" pitchFamily="2" charset="-122"/>
              </a:rPr>
              <a:t>系统结构优化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7C377D6-03F3-5448-9F83-7B16950065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6381" y="789552"/>
            <a:ext cx="1886882" cy="385762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5403AA6-7AD4-5D46-B781-8251146CE1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1920" y="1476853"/>
            <a:ext cx="2184461" cy="287709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BBD8DF2-A8D2-8D46-8B02-4DD7E60987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552" y="3227961"/>
            <a:ext cx="3164936" cy="1064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163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Office 主题​​">
  <a:themeElements>
    <a:clrScheme name="波形">
      <a:dk1>
        <a:sysClr val="windowText" lastClr="000000"/>
      </a:dk1>
      <a:lt1>
        <a:sysClr val="window" lastClr="FFFFFF"/>
      </a:lt1>
      <a:dk2>
        <a:srgbClr val="073E87"/>
      </a:dk2>
      <a:lt2>
        <a:srgbClr val="C6E7FC"/>
      </a:lt2>
      <a:accent1>
        <a:srgbClr val="31B6FD"/>
      </a:accent1>
      <a:accent2>
        <a:srgbClr val="4584D3"/>
      </a:accent2>
      <a:accent3>
        <a:srgbClr val="5BD078"/>
      </a:accent3>
      <a:accent4>
        <a:srgbClr val="A5D028"/>
      </a:accent4>
      <a:accent5>
        <a:srgbClr val="F5C040"/>
      </a:accent5>
      <a:accent6>
        <a:srgbClr val="05E0DB"/>
      </a:accent6>
      <a:hlink>
        <a:srgbClr val="0080FF"/>
      </a:hlink>
      <a:folHlink>
        <a:srgbClr val="5EAEF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Origin</Template>
  <TotalTime>12242</TotalTime>
  <Words>1217</Words>
  <Application>Microsoft Macintosh PowerPoint</Application>
  <PresentationFormat>全屏显示(16:9)</PresentationFormat>
  <Paragraphs>154</Paragraphs>
  <Slides>13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4" baseType="lpstr">
      <vt:lpstr>DengXian</vt:lpstr>
      <vt:lpstr>黑体</vt:lpstr>
      <vt:lpstr>宋体</vt:lpstr>
      <vt:lpstr>微软雅黑</vt:lpstr>
      <vt:lpstr>Arial</vt:lpstr>
      <vt:lpstr>Calibri</vt:lpstr>
      <vt:lpstr>Cambria</vt:lpstr>
      <vt:lpstr>Tahoma</vt:lpstr>
      <vt:lpstr>Times New Roman</vt:lpstr>
      <vt:lpstr>Vijaya</vt:lpstr>
      <vt:lpstr>Office 主题​​</vt:lpstr>
      <vt:lpstr>第0课 课程概述</vt:lpstr>
      <vt:lpstr>课程目标</vt:lpstr>
      <vt:lpstr>课程内容</vt:lpstr>
      <vt:lpstr>课程内容</vt:lpstr>
      <vt:lpstr>课件、参考资料与行课安排</vt:lpstr>
      <vt:lpstr>考核方式</vt:lpstr>
      <vt:lpstr>课程大作业</vt:lpstr>
      <vt:lpstr>课程大作业</vt:lpstr>
      <vt:lpstr>课程大作业</vt:lpstr>
      <vt:lpstr>课程大作业</vt:lpstr>
      <vt:lpstr>人员</vt:lpstr>
      <vt:lpstr>课程开发环境准备</vt:lpstr>
      <vt:lpstr>PowerPoint 演示文稿</vt:lpstr>
    </vt:vector>
  </TitlesOfParts>
  <Company>REINS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REINS PPT</dc:title>
  <dc:subject>REINS BLUE</dc:subject>
  <dc:creator>REINS</dc:creator>
  <cp:lastModifiedBy>haopeng chen</cp:lastModifiedBy>
  <cp:revision>1423</cp:revision>
  <cp:lastPrinted>2019-02-25T02:49:05Z</cp:lastPrinted>
  <dcterms:created xsi:type="dcterms:W3CDTF">2011-12-13T14:18:46Z</dcterms:created>
  <dcterms:modified xsi:type="dcterms:W3CDTF">2024-02-17T03:55:10Z</dcterms:modified>
</cp:coreProperties>
</file>